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0"/>
  </p:notesMasterIdLst>
  <p:sldIdLst>
    <p:sldId id="262" r:id="rId2"/>
    <p:sldId id="263" r:id="rId3"/>
    <p:sldId id="256" r:id="rId4"/>
    <p:sldId id="257" r:id="rId5"/>
    <p:sldId id="258" r:id="rId6"/>
    <p:sldId id="259" r:id="rId7"/>
    <p:sldId id="260" r:id="rId8"/>
    <p:sldId id="261"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451"/>
    <p:restoredTop sz="74015"/>
  </p:normalViewPr>
  <p:slideViewPr>
    <p:cSldViewPr snapToGrid="0">
      <p:cViewPr varScale="1">
        <p:scale>
          <a:sx n="117" d="100"/>
          <a:sy n="117" d="100"/>
        </p:scale>
        <p:origin x="1488"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7CC1737-8B34-1146-A1D0-3D317C27B804}" type="datetimeFigureOut">
              <a:rPr lang="en-US" smtClean="0"/>
              <a:t>5/12/25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3B7DEDD-A060-3948-AF37-5BEB0E0C5EA2}" type="slidenum">
              <a:rPr lang="en-US" smtClean="0"/>
              <a:t>‹#›</a:t>
            </a:fld>
            <a:endParaRPr lang="en-US"/>
          </a:p>
        </p:txBody>
      </p:sp>
    </p:spTree>
    <p:extLst>
      <p:ext uri="{BB962C8B-B14F-4D97-AF65-F5344CB8AC3E}">
        <p14:creationId xmlns:p14="http://schemas.microsoft.com/office/powerpoint/2010/main" val="38593952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The Problem: </a:t>
            </a:r>
            <a:r>
              <a:rPr lang="en-US" dirty="0"/>
              <a:t>Health Carers new to the HealthCare industry can often struggle identifying relevant health services to mind elderly people, the matching services depend on the immediate health issue needing a solution for the </a:t>
            </a:r>
          </a:p>
          <a:p>
            <a:r>
              <a:rPr lang="en-US" dirty="0"/>
              <a:t>elderly person in question. For example, an elderly person may need info relating to social groups to help combat </a:t>
            </a:r>
            <a:r>
              <a:rPr lang="en-US" b="1" dirty="0"/>
              <a:t>loneliness.</a:t>
            </a:r>
          </a:p>
          <a:p>
            <a:endParaRPr lang="en-US" dirty="0"/>
          </a:p>
          <a:p>
            <a:r>
              <a:rPr lang="en-US" dirty="0"/>
              <a:t>https://</a:t>
            </a:r>
            <a:r>
              <a:rPr lang="en-US" dirty="0" err="1"/>
              <a:t>publicpolicy.ie</a:t>
            </a:r>
            <a:r>
              <a:rPr lang="en-US" dirty="0"/>
              <a:t>/health/the-loneliest-nation-in-europe-ireland-as-a-case-study-and-implications-for-policy/</a:t>
            </a:r>
          </a:p>
          <a:p>
            <a:r>
              <a:rPr lang="en-IE" b="0" i="0" dirty="0">
                <a:solidFill>
                  <a:srgbClr val="12436F"/>
                </a:solidFill>
                <a:effectLst/>
                <a:latin typeface="Roboto Flex"/>
              </a:rPr>
              <a:t>“Loneliness is an unpleasant feeling associated with a deficiency in the quality or quantity of social relationships (Peplau and Perlman, 1982). In 2022, the European Commission’s Joint Research Centre (JRC) published concerning findings regarding loneliness across Europe, and particularly, in Ireland. According to the findings, </a:t>
            </a:r>
            <a:r>
              <a:rPr lang="en-IE" b="1" i="0" dirty="0">
                <a:solidFill>
                  <a:srgbClr val="12436F"/>
                </a:solidFill>
                <a:effectLst/>
                <a:latin typeface="Roboto Flex"/>
              </a:rPr>
              <a:t>20% of Irish people </a:t>
            </a:r>
            <a:r>
              <a:rPr lang="en-IE" b="0" i="0" dirty="0">
                <a:solidFill>
                  <a:srgbClr val="12436F"/>
                </a:solidFill>
                <a:effectLst/>
                <a:latin typeface="Roboto Flex"/>
              </a:rPr>
              <a:t>reported that they felt lonely most or all of the time, compared to 13% of all Europeans surveyed (Berlingieri et al., 2023). Given that loneliness is linked to a broad array of undesirable outcomes, it is critical that we in Ireland reflect on a) why Ireland had the highest loneliness prevalence rates, and b) what we can do about it”</a:t>
            </a:r>
          </a:p>
          <a:p>
            <a:endParaRPr lang="en-IE" b="0" i="0" dirty="0">
              <a:solidFill>
                <a:srgbClr val="12436F"/>
              </a:solidFill>
              <a:effectLst/>
              <a:latin typeface="Roboto Flex"/>
            </a:endParaRPr>
          </a:p>
          <a:p>
            <a:r>
              <a:rPr lang="en-IE" b="1" i="0" dirty="0">
                <a:solidFill>
                  <a:srgbClr val="12436F"/>
                </a:solidFill>
                <a:effectLst/>
                <a:latin typeface="Roboto Flex"/>
              </a:rPr>
              <a:t>The Persona:</a:t>
            </a:r>
          </a:p>
          <a:p>
            <a:r>
              <a:rPr lang="en-US" dirty="0"/>
              <a:t>Health Carers new to the HealthCare industry </a:t>
            </a:r>
          </a:p>
          <a:p>
            <a:endParaRPr lang="en-US" dirty="0"/>
          </a:p>
          <a:p>
            <a:r>
              <a:rPr lang="en-US" b="1" dirty="0"/>
              <a:t>The Solution:</a:t>
            </a:r>
          </a:p>
          <a:p>
            <a:r>
              <a:rPr lang="en-US" dirty="0"/>
              <a:t>HAL</a:t>
            </a:r>
          </a:p>
          <a:p>
            <a:endParaRPr lang="en-US" dirty="0"/>
          </a:p>
          <a:p>
            <a:endParaRPr lang="en-US" dirty="0"/>
          </a:p>
        </p:txBody>
      </p:sp>
      <p:sp>
        <p:nvSpPr>
          <p:cNvPr id="4" name="Slide Number Placeholder 3"/>
          <p:cNvSpPr>
            <a:spLocks noGrp="1"/>
          </p:cNvSpPr>
          <p:nvPr>
            <p:ph type="sldNum" sz="quarter" idx="5"/>
          </p:nvPr>
        </p:nvSpPr>
        <p:spPr/>
        <p:txBody>
          <a:bodyPr/>
          <a:lstStyle/>
          <a:p>
            <a:fld id="{73B7DEDD-A060-3948-AF37-5BEB0E0C5EA2}" type="slidenum">
              <a:rPr lang="en-US" smtClean="0"/>
              <a:t>1</a:t>
            </a:fld>
            <a:endParaRPr lang="en-US"/>
          </a:p>
        </p:txBody>
      </p:sp>
    </p:spTree>
    <p:extLst>
      <p:ext uri="{BB962C8B-B14F-4D97-AF65-F5344CB8AC3E}">
        <p14:creationId xmlns:p14="http://schemas.microsoft.com/office/powerpoint/2010/main" val="30899475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7B398C-3AD0-CBD4-78BF-8BF58B9CE1E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E347790-4F35-167D-9B2A-A04253757EA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FD36DC0-A8FE-E57F-6588-48BF49EE683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BE04040-5FE4-8491-3D57-A835AB2B3B36}"/>
              </a:ext>
            </a:extLst>
          </p:cNvPr>
          <p:cNvSpPr>
            <a:spLocks noGrp="1"/>
          </p:cNvSpPr>
          <p:nvPr>
            <p:ph type="sldNum" sz="quarter" idx="5"/>
          </p:nvPr>
        </p:nvSpPr>
        <p:spPr/>
        <p:txBody>
          <a:bodyPr/>
          <a:lstStyle/>
          <a:p>
            <a:fld id="{73B7DEDD-A060-3948-AF37-5BEB0E0C5EA2}" type="slidenum">
              <a:rPr lang="en-US" smtClean="0"/>
              <a:t>2</a:t>
            </a:fld>
            <a:endParaRPr lang="en-US"/>
          </a:p>
        </p:txBody>
      </p:sp>
    </p:spTree>
    <p:extLst>
      <p:ext uri="{BB962C8B-B14F-4D97-AF65-F5344CB8AC3E}">
        <p14:creationId xmlns:p14="http://schemas.microsoft.com/office/powerpoint/2010/main" val="33939950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by ChatGPT.</a:t>
            </a:r>
          </a:p>
          <a:p>
            <a:endParaRPr lang="en-US" dirty="0"/>
          </a:p>
          <a:p>
            <a:r>
              <a:rPr lang="en-US" dirty="0"/>
              <a:t>Prompt:</a:t>
            </a:r>
          </a:p>
          <a:p>
            <a:r>
              <a:rPr lang="en-US" b="0" i="1" u="none" strike="noStrike" dirty="0">
                <a:solidFill>
                  <a:srgbClr val="000000"/>
                </a:solidFill>
                <a:effectLst/>
                <a:latin typeface="-webkit-standard"/>
              </a:rPr>
              <a:t>A modern, digital illustration depicting three professionals collaborating with an AI system in a sleek office environment. Two men with dark hair and one woman with blonde hair are engaging with a floating holographic AI interface that shows charts, dialogue bubbles, and data visualizations. The background features a soft gradient of blue and purple. The style is clean, polished, and vector-like, emphasizing teamwork and intuitive use of AI without code.</a:t>
            </a:r>
            <a:endParaRPr lang="en-US" i="1" dirty="0"/>
          </a:p>
        </p:txBody>
      </p:sp>
      <p:sp>
        <p:nvSpPr>
          <p:cNvPr id="4" name="Slide Number Placeholder 3"/>
          <p:cNvSpPr>
            <a:spLocks noGrp="1"/>
          </p:cNvSpPr>
          <p:nvPr>
            <p:ph type="sldNum" sz="quarter" idx="5"/>
          </p:nvPr>
        </p:nvSpPr>
        <p:spPr/>
        <p:txBody>
          <a:bodyPr/>
          <a:lstStyle/>
          <a:p>
            <a:fld id="{73B7DEDD-A060-3948-AF37-5BEB0E0C5EA2}" type="slidenum">
              <a:rPr lang="en-US" smtClean="0"/>
              <a:t>3</a:t>
            </a:fld>
            <a:endParaRPr lang="en-US"/>
          </a:p>
        </p:txBody>
      </p:sp>
    </p:spTree>
    <p:extLst>
      <p:ext uri="{BB962C8B-B14F-4D97-AF65-F5344CB8AC3E}">
        <p14:creationId xmlns:p14="http://schemas.microsoft.com/office/powerpoint/2010/main" val="11233267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dirty="0"/>
              <a:t>In presentation mode you can click the icons to jump to related pages below.</a:t>
            </a:r>
          </a:p>
          <a:p>
            <a:endParaRPr lang="en-US" sz="1400" dirty="0"/>
          </a:p>
          <a:p>
            <a:r>
              <a:rPr lang="en-US" sz="1400" dirty="0"/>
              <a:t>Title: </a:t>
            </a:r>
            <a:r>
              <a:rPr lang="en-US" sz="1400" dirty="0" err="1"/>
              <a:t>watsonx.ai</a:t>
            </a:r>
            <a:r>
              <a:rPr lang="en-US" sz="1400" dirty="0"/>
              <a:t> </a:t>
            </a:r>
          </a:p>
          <a:p>
            <a:r>
              <a:rPr lang="en-US" sz="1400" dirty="0"/>
              <a:t>URL : https://</a:t>
            </a:r>
            <a:r>
              <a:rPr lang="en-US" sz="1400" dirty="0" err="1"/>
              <a:t>www.ibm.com</a:t>
            </a:r>
            <a:r>
              <a:rPr lang="en-US" sz="1400" dirty="0"/>
              <a:t>/products/watsonx-ai</a:t>
            </a:r>
          </a:p>
          <a:p>
            <a:r>
              <a:rPr lang="en-US" sz="1400" dirty="0"/>
              <a:t>Details: This is an AI development platform. We are only using the basic connect to model feature to allow to use the full granite model. </a:t>
            </a:r>
          </a:p>
          <a:p>
            <a:endParaRPr lang="en-US" sz="1400" dirty="0"/>
          </a:p>
          <a:p>
            <a:r>
              <a:rPr lang="en-US" sz="1400" dirty="0"/>
              <a:t>Title: Granite 3.3 LLM</a:t>
            </a:r>
          </a:p>
          <a:p>
            <a:r>
              <a:rPr lang="en-US" sz="1400" dirty="0"/>
              <a:t>URL: https://</a:t>
            </a:r>
            <a:r>
              <a:rPr lang="en-US" sz="1400" dirty="0" err="1"/>
              <a:t>www.ibm.com</a:t>
            </a:r>
            <a:r>
              <a:rPr lang="en-US" sz="1400" dirty="0"/>
              <a:t>/new/announcements/ibm-granite-3-3-speech-recognition-refined-reasoning-rag-loras</a:t>
            </a:r>
          </a:p>
          <a:p>
            <a:r>
              <a:rPr lang="en-US" sz="1400" dirty="0"/>
              <a:t>Details: Used to present this model. But main reason is IBM indemnifies usage for what the model was trained on. </a:t>
            </a:r>
          </a:p>
          <a:p>
            <a:endParaRPr lang="en-US" sz="1400" dirty="0"/>
          </a:p>
          <a:p>
            <a:r>
              <a:rPr lang="en-US" sz="1400" dirty="0"/>
              <a:t>Title: </a:t>
            </a:r>
            <a:r>
              <a:rPr lang="en-US" sz="1400" dirty="0" err="1"/>
              <a:t>Ollama</a:t>
            </a:r>
            <a:endParaRPr lang="en-US" sz="1400" dirty="0"/>
          </a:p>
          <a:p>
            <a:r>
              <a:rPr lang="en-US" sz="1400" dirty="0"/>
              <a:t>URL: https://</a:t>
            </a:r>
            <a:r>
              <a:rPr lang="en-US" sz="1400" dirty="0" err="1"/>
              <a:t>ollama.com</a:t>
            </a:r>
            <a:endParaRPr lang="en-US" sz="1400" dirty="0"/>
          </a:p>
          <a:p>
            <a:r>
              <a:rPr lang="en-US" sz="1400" dirty="0"/>
              <a:t>Details: Allows you to run smaller versions of LLM models locally on your machine. Great for free prototyping before deploying.</a:t>
            </a:r>
          </a:p>
          <a:p>
            <a:endParaRPr lang="en-US" sz="1400" dirty="0"/>
          </a:p>
          <a:p>
            <a:r>
              <a:rPr lang="en-US" sz="1400" dirty="0"/>
              <a:t>Title: CrewAI</a:t>
            </a:r>
          </a:p>
          <a:p>
            <a:r>
              <a:rPr lang="en-US" sz="1400" dirty="0"/>
              <a:t>URL: https://</a:t>
            </a:r>
            <a:r>
              <a:rPr lang="en-US" sz="1400" dirty="0" err="1"/>
              <a:t>docs.crewai.com</a:t>
            </a:r>
            <a:r>
              <a:rPr lang="en-US" sz="1400" dirty="0"/>
              <a:t>/introduction</a:t>
            </a:r>
          </a:p>
          <a:p>
            <a:r>
              <a:rPr lang="en-US" sz="1400" dirty="0"/>
              <a:t>Details: Multi-agent AI framework that allows you to build “no code” solutions (Ghost coding). </a:t>
            </a:r>
          </a:p>
          <a:p>
            <a:endParaRPr lang="en-US" sz="1400" dirty="0"/>
          </a:p>
          <a:p>
            <a:r>
              <a:rPr lang="en-US" sz="1400" dirty="0"/>
              <a:t>Title: </a:t>
            </a:r>
            <a:r>
              <a:rPr lang="en-US" sz="1400" dirty="0" err="1"/>
              <a:t>Langfuse</a:t>
            </a:r>
            <a:endParaRPr lang="en-US" sz="1400" dirty="0"/>
          </a:p>
          <a:p>
            <a:r>
              <a:rPr lang="en-US" sz="1400" dirty="0"/>
              <a:t>URL: https://</a:t>
            </a:r>
            <a:r>
              <a:rPr lang="en-US" sz="1400" dirty="0" err="1"/>
              <a:t>langfuse.com</a:t>
            </a:r>
            <a:endParaRPr lang="en-US" sz="1400" dirty="0"/>
          </a:p>
          <a:p>
            <a:r>
              <a:rPr lang="en-US" sz="1400" dirty="0"/>
              <a:t>Details: Industry standard tool for tracking the internals of your LLM solution for tracing, debugging and determining costs.</a:t>
            </a:r>
          </a:p>
          <a:p>
            <a:endParaRPr lang="en-US" sz="1400" dirty="0"/>
          </a:p>
          <a:p>
            <a:r>
              <a:rPr lang="en-US" sz="1400" dirty="0"/>
              <a:t>Title: </a:t>
            </a:r>
            <a:r>
              <a:rPr lang="en-US" sz="1400" dirty="0" err="1"/>
              <a:t>FastAPI</a:t>
            </a:r>
            <a:endParaRPr lang="en-US" sz="1400" dirty="0"/>
          </a:p>
          <a:p>
            <a:r>
              <a:rPr lang="en-US" sz="1400" dirty="0"/>
              <a:t>URL: https://</a:t>
            </a:r>
            <a:r>
              <a:rPr lang="en-US" sz="1400" dirty="0" err="1"/>
              <a:t>fastapi.tiangolo.com</a:t>
            </a:r>
            <a:endParaRPr lang="en-US" sz="1400" dirty="0"/>
          </a:p>
          <a:p>
            <a:r>
              <a:rPr lang="en-US" sz="1400" dirty="0"/>
              <a:t>Details: Clean and easy framework to build Web Applications in python.</a:t>
            </a:r>
          </a:p>
          <a:p>
            <a:endParaRPr lang="en-US" sz="1400" dirty="0"/>
          </a:p>
          <a:p>
            <a:r>
              <a:rPr lang="en-US" sz="1400" dirty="0"/>
              <a:t>Title: </a:t>
            </a:r>
            <a:r>
              <a:rPr lang="en-US" sz="1400" dirty="0" err="1"/>
              <a:t>Pycharm</a:t>
            </a:r>
            <a:r>
              <a:rPr lang="en-US" sz="1400" dirty="0"/>
              <a:t> Pro</a:t>
            </a:r>
          </a:p>
          <a:p>
            <a:r>
              <a:rPr lang="en-US" sz="1400" dirty="0"/>
              <a:t>URL: https://</a:t>
            </a:r>
            <a:r>
              <a:rPr lang="en-US" sz="1400" dirty="0" err="1"/>
              <a:t>www.jetbrains.com</a:t>
            </a:r>
            <a:r>
              <a:rPr lang="en-US" sz="1400" dirty="0"/>
              <a:t>/</a:t>
            </a:r>
            <a:r>
              <a:rPr lang="en-US" sz="1400" dirty="0" err="1"/>
              <a:t>pycharm</a:t>
            </a:r>
            <a:r>
              <a:rPr lang="en-US" sz="1400" dirty="0"/>
              <a:t>/</a:t>
            </a:r>
          </a:p>
          <a:p>
            <a:r>
              <a:rPr lang="en-US" sz="1400" dirty="0"/>
              <a:t>Details: Python IDE that makes building python applications very easy. </a:t>
            </a:r>
          </a:p>
          <a:p>
            <a:endParaRPr lang="en-US" sz="1400" dirty="0"/>
          </a:p>
        </p:txBody>
      </p:sp>
      <p:sp>
        <p:nvSpPr>
          <p:cNvPr id="4" name="Slide Number Placeholder 3"/>
          <p:cNvSpPr>
            <a:spLocks noGrp="1"/>
          </p:cNvSpPr>
          <p:nvPr>
            <p:ph type="sldNum" sz="quarter" idx="5"/>
          </p:nvPr>
        </p:nvSpPr>
        <p:spPr/>
        <p:txBody>
          <a:bodyPr/>
          <a:lstStyle/>
          <a:p>
            <a:fld id="{73B7DEDD-A060-3948-AF37-5BEB0E0C5EA2}" type="slidenum">
              <a:rPr lang="en-US" smtClean="0"/>
              <a:t>4</a:t>
            </a:fld>
            <a:endParaRPr lang="en-US"/>
          </a:p>
        </p:txBody>
      </p:sp>
    </p:spTree>
    <p:extLst>
      <p:ext uri="{BB962C8B-B14F-4D97-AF65-F5344CB8AC3E}">
        <p14:creationId xmlns:p14="http://schemas.microsoft.com/office/powerpoint/2010/main" val="4751884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DC44B1-D453-E75C-4466-4160B6F7C70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2E5C1AB-80EF-7C91-77D2-C910172BD93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F080182-2984-D477-DFBC-3B33CDD817C3}"/>
              </a:ext>
            </a:extLst>
          </p:cNvPr>
          <p:cNvSpPr>
            <a:spLocks noGrp="1"/>
          </p:cNvSpPr>
          <p:nvPr>
            <p:ph type="body" idx="1"/>
          </p:nvPr>
        </p:nvSpPr>
        <p:spPr/>
        <p:txBody>
          <a:bodyPr/>
          <a:lstStyle/>
          <a:p>
            <a:pPr algn="l">
              <a:buNone/>
            </a:pPr>
            <a:r>
              <a:rPr lang="en-US" sz="3200" b="0" i="0" u="none" strike="noStrike" dirty="0">
                <a:solidFill>
                  <a:srgbClr val="000000"/>
                </a:solidFill>
                <a:effectLst/>
              </a:rPr>
              <a:t>IBM's Granite models are designed with a strong emphasis on legal compliance and transparency. IBM has implemented rigorous data curation processes to filter out copyrighted materials, duplicates, and low-quality data. </a:t>
            </a:r>
          </a:p>
          <a:p>
            <a:pPr algn="l">
              <a:buNone/>
            </a:pPr>
            <a:endParaRPr lang="en-US" sz="3200" b="0" i="0" u="none" strike="noStrike" dirty="0">
              <a:solidFill>
                <a:srgbClr val="000000"/>
              </a:solidFill>
              <a:effectLst/>
            </a:endParaRPr>
          </a:p>
          <a:p>
            <a:pPr algn="l">
              <a:buNone/>
            </a:pPr>
            <a:r>
              <a:rPr lang="en-US" sz="3200" b="0" i="0" u="none" strike="noStrike" dirty="0">
                <a:solidFill>
                  <a:srgbClr val="000000"/>
                </a:solidFill>
                <a:effectLst/>
              </a:rPr>
              <a:t>This includes using tools like the Data Prep Kit and HAP detector to ensure the training data is free from objectionable content and adheres to data protection regulations.</a:t>
            </a:r>
          </a:p>
          <a:p>
            <a:pPr algn="l">
              <a:buNone/>
            </a:pPr>
            <a:endParaRPr lang="en-US" sz="3200" b="0" i="0" u="none" strike="noStrike" dirty="0">
              <a:solidFill>
                <a:srgbClr val="000000"/>
              </a:solidFill>
              <a:effectLst/>
            </a:endParaRPr>
          </a:p>
          <a:p>
            <a:pPr algn="l">
              <a:buNone/>
            </a:pPr>
            <a:r>
              <a:rPr lang="en-US" sz="3200" b="0" i="0" u="none" strike="noStrike" dirty="0">
                <a:solidFill>
                  <a:srgbClr val="000000"/>
                </a:solidFill>
                <a:effectLst/>
              </a:rPr>
              <a:t>The training datasets for Granite models comprise publicly available and permissively licensed sources, such as </a:t>
            </a:r>
            <a:r>
              <a:rPr lang="en-US" sz="3200" b="0" i="0" u="none" strike="noStrike" dirty="0" err="1">
                <a:solidFill>
                  <a:srgbClr val="000000"/>
                </a:solidFill>
                <a:effectLst/>
              </a:rPr>
              <a:t>arXiv</a:t>
            </a:r>
            <a:r>
              <a:rPr lang="en-US" sz="3200" b="0" i="0" u="none" strike="noStrike" dirty="0">
                <a:solidFill>
                  <a:srgbClr val="000000"/>
                </a:solidFill>
                <a:effectLst/>
              </a:rPr>
              <a:t>, Common Crawl, and Project Gutenberg. IBM has disclosed detailed information about these datasets, demonstrating a commitment to transparency.</a:t>
            </a:r>
          </a:p>
          <a:p>
            <a:pPr algn="l">
              <a:buNone/>
            </a:pPr>
            <a:endParaRPr lang="en-US" sz="3200" b="0" i="0" u="none" strike="noStrike" dirty="0">
              <a:solidFill>
                <a:srgbClr val="000000"/>
              </a:solidFill>
              <a:effectLst/>
            </a:endParaRPr>
          </a:p>
          <a:p>
            <a:pPr algn="l">
              <a:buNone/>
            </a:pPr>
            <a:r>
              <a:rPr lang="en-US" sz="3200" b="0" i="0" u="none" strike="noStrike" dirty="0">
                <a:solidFill>
                  <a:srgbClr val="000000"/>
                </a:solidFill>
                <a:effectLst/>
              </a:rPr>
              <a:t>Furthermore, IBM provides indemnification for its customers against potential copyright infringements arising from the use of Granite models, underscoring its confidence in the legality of its training data.</a:t>
            </a:r>
          </a:p>
          <a:p>
            <a:pPr algn="l">
              <a:buNone/>
            </a:pPr>
            <a:endParaRPr lang="en-US" sz="3200" b="0" i="0" u="none" strike="noStrike" dirty="0">
              <a:solidFill>
                <a:srgbClr val="000000"/>
              </a:solidFill>
              <a:effectLst/>
            </a:endParaRPr>
          </a:p>
          <a:p>
            <a:pPr algn="l">
              <a:buNone/>
            </a:pPr>
            <a:r>
              <a:rPr lang="en-US" sz="3200" b="0" i="0" u="none" strike="noStrike" dirty="0">
                <a:solidFill>
                  <a:srgbClr val="000000"/>
                </a:solidFill>
                <a:effectLst/>
              </a:rPr>
              <a:t>---- </a:t>
            </a:r>
          </a:p>
          <a:p>
            <a:pPr algn="l">
              <a:buNone/>
            </a:pPr>
            <a:endParaRPr lang="en-US" sz="3200" b="0" i="0" u="none" strike="noStrike" dirty="0">
              <a:solidFill>
                <a:srgbClr val="000000"/>
              </a:solidFill>
              <a:effectLst/>
            </a:endParaRPr>
          </a:p>
          <a:p>
            <a:pPr algn="l">
              <a:buNone/>
            </a:pPr>
            <a:r>
              <a:rPr lang="en-US" sz="3200" b="0" i="0" u="none" strike="noStrike" dirty="0" err="1">
                <a:solidFill>
                  <a:srgbClr val="000000"/>
                </a:solidFill>
                <a:effectLst/>
              </a:rPr>
              <a:t>LoRA</a:t>
            </a:r>
            <a:r>
              <a:rPr lang="en-US" sz="3200" b="0" i="0" u="none" strike="noStrike" dirty="0">
                <a:solidFill>
                  <a:srgbClr val="000000"/>
                </a:solidFill>
                <a:effectLst/>
              </a:rPr>
              <a:t> is a way to retrain the model without needing a datacenter. It also allows easy switching between templates while the model is running.</a:t>
            </a:r>
          </a:p>
          <a:p>
            <a:pPr algn="l">
              <a:buNone/>
            </a:pPr>
            <a:r>
              <a:rPr lang="en-US" sz="3200" b="0" i="0" u="none" strike="noStrike" dirty="0">
                <a:solidFill>
                  <a:srgbClr val="000000"/>
                </a:solidFill>
                <a:effectLst/>
              </a:rPr>
              <a:t>Example: https://</a:t>
            </a:r>
            <a:r>
              <a:rPr lang="en-US" sz="3200" b="0" i="0" u="none" strike="noStrike" dirty="0" err="1">
                <a:solidFill>
                  <a:srgbClr val="000000"/>
                </a:solidFill>
                <a:effectLst/>
              </a:rPr>
              <a:t>sodoherty.ai</a:t>
            </a:r>
            <a:r>
              <a:rPr lang="en-US" sz="3200" b="0" i="0" u="none" strike="noStrike" dirty="0">
                <a:solidFill>
                  <a:srgbClr val="000000"/>
                </a:solidFill>
                <a:effectLst/>
              </a:rPr>
              <a:t>/2025/04/20/using-lora-with-granite-3-3/</a:t>
            </a:r>
          </a:p>
        </p:txBody>
      </p:sp>
      <p:sp>
        <p:nvSpPr>
          <p:cNvPr id="4" name="Slide Number Placeholder 3">
            <a:extLst>
              <a:ext uri="{FF2B5EF4-FFF2-40B4-BE49-F238E27FC236}">
                <a16:creationId xmlns:a16="http://schemas.microsoft.com/office/drawing/2014/main" id="{2526B6EC-6D07-1ACB-CFBF-47B508B832E2}"/>
              </a:ext>
            </a:extLst>
          </p:cNvPr>
          <p:cNvSpPr>
            <a:spLocks noGrp="1"/>
          </p:cNvSpPr>
          <p:nvPr>
            <p:ph type="sldNum" sz="quarter" idx="5"/>
          </p:nvPr>
        </p:nvSpPr>
        <p:spPr/>
        <p:txBody>
          <a:bodyPr/>
          <a:lstStyle/>
          <a:p>
            <a:fld id="{73B7DEDD-A060-3948-AF37-5BEB0E0C5EA2}" type="slidenum">
              <a:rPr lang="en-US" smtClean="0"/>
              <a:t>5</a:t>
            </a:fld>
            <a:endParaRPr lang="en-US"/>
          </a:p>
        </p:txBody>
      </p:sp>
    </p:spTree>
    <p:extLst>
      <p:ext uri="{BB962C8B-B14F-4D97-AF65-F5344CB8AC3E}">
        <p14:creationId xmlns:p14="http://schemas.microsoft.com/office/powerpoint/2010/main" val="1127341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04EDA4-0A85-B38D-08BF-038608F73ED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13E22DF-BD3F-6C79-F979-1EED9C314F0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166566-9309-2FD5-ADB9-7C789174120E}"/>
              </a:ext>
            </a:extLst>
          </p:cNvPr>
          <p:cNvSpPr>
            <a:spLocks noGrp="1"/>
          </p:cNvSpPr>
          <p:nvPr>
            <p:ph type="body" idx="1"/>
          </p:nvPr>
        </p:nvSpPr>
        <p:spPr/>
        <p:txBody>
          <a:bodyPr/>
          <a:lstStyle/>
          <a:p>
            <a:r>
              <a:rPr lang="en-US" sz="1400" dirty="0"/>
              <a:t>Images by ChatGPT.</a:t>
            </a:r>
          </a:p>
          <a:p>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Output report is from a Crew. </a:t>
            </a:r>
            <a:r>
              <a:rPr lang="en-US" sz="1400" b="0" dirty="0"/>
              <a:t>It is important to understand that no code generates the final report. You just describe what you want. </a:t>
            </a:r>
          </a:p>
          <a:p>
            <a:endParaRPr lang="en-US" sz="1400" dirty="0"/>
          </a:p>
          <a:p>
            <a:r>
              <a:rPr lang="en-US" sz="1400" b="1" dirty="0"/>
              <a:t>See: </a:t>
            </a:r>
            <a:r>
              <a:rPr lang="en-US" sz="1400" b="0" dirty="0"/>
              <a:t>crews/</a:t>
            </a:r>
            <a:r>
              <a:rPr lang="en-US" sz="1400" b="0" dirty="0" err="1"/>
              <a:t>citizens_information_crew.yaml</a:t>
            </a:r>
            <a:r>
              <a:rPr lang="en-US" sz="1400" b="0" dirty="0"/>
              <a:t> </a:t>
            </a:r>
          </a:p>
          <a:p>
            <a:endParaRPr lang="en-US" sz="1400" b="0" dirty="0"/>
          </a:p>
        </p:txBody>
      </p:sp>
      <p:sp>
        <p:nvSpPr>
          <p:cNvPr id="4" name="Slide Number Placeholder 3">
            <a:extLst>
              <a:ext uri="{FF2B5EF4-FFF2-40B4-BE49-F238E27FC236}">
                <a16:creationId xmlns:a16="http://schemas.microsoft.com/office/drawing/2014/main" id="{345271F9-9EFF-E56F-BAAB-61DDE9B24BC8}"/>
              </a:ext>
            </a:extLst>
          </p:cNvPr>
          <p:cNvSpPr>
            <a:spLocks noGrp="1"/>
          </p:cNvSpPr>
          <p:nvPr>
            <p:ph type="sldNum" sz="quarter" idx="5"/>
          </p:nvPr>
        </p:nvSpPr>
        <p:spPr/>
        <p:txBody>
          <a:bodyPr/>
          <a:lstStyle/>
          <a:p>
            <a:fld id="{73B7DEDD-A060-3948-AF37-5BEB0E0C5EA2}" type="slidenum">
              <a:rPr lang="en-US" smtClean="0"/>
              <a:t>6</a:t>
            </a:fld>
            <a:endParaRPr lang="en-US"/>
          </a:p>
        </p:txBody>
      </p:sp>
    </p:spTree>
    <p:extLst>
      <p:ext uri="{BB962C8B-B14F-4D97-AF65-F5344CB8AC3E}">
        <p14:creationId xmlns:p14="http://schemas.microsoft.com/office/powerpoint/2010/main" val="27952663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B937D1-7289-CB5C-2FA7-F25AF38A924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4837F54-DA89-357F-9BF1-F10ADB823A3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B1D0164-D748-B12C-6FD5-C8D7B6E60CED}"/>
              </a:ext>
            </a:extLst>
          </p:cNvPr>
          <p:cNvSpPr>
            <a:spLocks noGrp="1"/>
          </p:cNvSpPr>
          <p:nvPr>
            <p:ph type="body" idx="1"/>
          </p:nvPr>
        </p:nvSpPr>
        <p:spPr/>
        <p:txBody>
          <a:bodyPr/>
          <a:lstStyle/>
          <a:p>
            <a:r>
              <a:rPr lang="en-US" sz="1400" dirty="0"/>
              <a:t>The sample image shows a step in the Crew used in the last slide. </a:t>
            </a:r>
          </a:p>
          <a:p>
            <a:endParaRPr lang="en-US" sz="1400" dirty="0"/>
          </a:p>
          <a:p>
            <a:r>
              <a:rPr lang="en-US" sz="1400" dirty="0"/>
              <a:t>You can see key points like: </a:t>
            </a:r>
          </a:p>
          <a:p>
            <a:pPr marL="285750" indent="-285750">
              <a:buFontTx/>
              <a:buChar char="-"/>
            </a:pPr>
            <a:r>
              <a:rPr lang="en-US" sz="1400" dirty="0"/>
              <a:t>Latency</a:t>
            </a:r>
          </a:p>
          <a:p>
            <a:pPr marL="285750" indent="-285750">
              <a:buFontTx/>
              <a:buChar char="-"/>
            </a:pPr>
            <a:r>
              <a:rPr lang="en-US" sz="1400" dirty="0"/>
              <a:t>Prompt and completion size</a:t>
            </a:r>
          </a:p>
          <a:p>
            <a:pPr marL="285750" indent="-285750">
              <a:buFontTx/>
              <a:buChar char="-"/>
            </a:pPr>
            <a:r>
              <a:rPr lang="en-US" sz="1400" dirty="0"/>
              <a:t>Model used</a:t>
            </a:r>
          </a:p>
          <a:p>
            <a:pPr marL="285750" indent="-285750">
              <a:buFontTx/>
              <a:buChar char="-"/>
            </a:pPr>
            <a:r>
              <a:rPr lang="en-US" sz="1400" dirty="0"/>
              <a:t>Model parameters</a:t>
            </a:r>
          </a:p>
          <a:p>
            <a:pPr marL="285750" indent="-285750">
              <a:buFontTx/>
              <a:buChar char="-"/>
            </a:pPr>
            <a:r>
              <a:rPr lang="en-US" sz="1400" dirty="0"/>
              <a:t>System prompt created by </a:t>
            </a:r>
            <a:r>
              <a:rPr lang="en-US" sz="1400" dirty="0" err="1"/>
              <a:t>CrewAI</a:t>
            </a:r>
            <a:endParaRPr lang="en-US" sz="1400" dirty="0"/>
          </a:p>
          <a:p>
            <a:pPr marL="285750" indent="-285750">
              <a:buFontTx/>
              <a:buChar char="-"/>
            </a:pPr>
            <a:r>
              <a:rPr lang="en-US" sz="1400" dirty="0"/>
              <a:t>Tooling prompts</a:t>
            </a:r>
          </a:p>
          <a:p>
            <a:pPr marL="285750" indent="-285750">
              <a:buFontTx/>
              <a:buChar char="-"/>
            </a:pPr>
            <a:r>
              <a:rPr lang="en-US" sz="1400" dirty="0"/>
              <a:t>How it should respond</a:t>
            </a:r>
          </a:p>
          <a:p>
            <a:pPr marL="285750" indent="-285750">
              <a:buFontTx/>
              <a:buChar char="-"/>
            </a:pPr>
            <a:r>
              <a:rPr lang="en-US" sz="1400" dirty="0"/>
              <a:t>(much more off screen)</a:t>
            </a:r>
          </a:p>
        </p:txBody>
      </p:sp>
      <p:sp>
        <p:nvSpPr>
          <p:cNvPr id="4" name="Slide Number Placeholder 3">
            <a:extLst>
              <a:ext uri="{FF2B5EF4-FFF2-40B4-BE49-F238E27FC236}">
                <a16:creationId xmlns:a16="http://schemas.microsoft.com/office/drawing/2014/main" id="{FFDFACAE-C1F4-999F-C414-76409B9DF9CE}"/>
              </a:ext>
            </a:extLst>
          </p:cNvPr>
          <p:cNvSpPr>
            <a:spLocks noGrp="1"/>
          </p:cNvSpPr>
          <p:nvPr>
            <p:ph type="sldNum" sz="quarter" idx="5"/>
          </p:nvPr>
        </p:nvSpPr>
        <p:spPr/>
        <p:txBody>
          <a:bodyPr/>
          <a:lstStyle/>
          <a:p>
            <a:fld id="{73B7DEDD-A060-3948-AF37-5BEB0E0C5EA2}" type="slidenum">
              <a:rPr lang="en-US" smtClean="0"/>
              <a:t>7</a:t>
            </a:fld>
            <a:endParaRPr lang="en-US"/>
          </a:p>
        </p:txBody>
      </p:sp>
    </p:spTree>
    <p:extLst>
      <p:ext uri="{BB962C8B-B14F-4D97-AF65-F5344CB8AC3E}">
        <p14:creationId xmlns:p14="http://schemas.microsoft.com/office/powerpoint/2010/main" val="1654620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C518F7-31C5-E47A-64AE-AEA6A23F6BD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30A7A8F-648F-7F7A-ADCA-F09C00A546A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C8A175E-9546-A0A6-D3A9-079FEFFF767D}"/>
              </a:ext>
            </a:extLst>
          </p:cNvPr>
          <p:cNvSpPr>
            <a:spLocks noGrp="1"/>
          </p:cNvSpPr>
          <p:nvPr>
            <p:ph type="body" idx="1"/>
          </p:nvPr>
        </p:nvSpPr>
        <p:spPr/>
        <p:txBody>
          <a:bodyPr/>
          <a:lstStyle/>
          <a:p>
            <a:r>
              <a:rPr lang="en-US" sz="1400" dirty="0"/>
              <a:t>Image by ChatGPT</a:t>
            </a:r>
          </a:p>
        </p:txBody>
      </p:sp>
      <p:sp>
        <p:nvSpPr>
          <p:cNvPr id="4" name="Slide Number Placeholder 3">
            <a:extLst>
              <a:ext uri="{FF2B5EF4-FFF2-40B4-BE49-F238E27FC236}">
                <a16:creationId xmlns:a16="http://schemas.microsoft.com/office/drawing/2014/main" id="{D6971C84-B48B-F647-45B5-CA5567127791}"/>
              </a:ext>
            </a:extLst>
          </p:cNvPr>
          <p:cNvSpPr>
            <a:spLocks noGrp="1"/>
          </p:cNvSpPr>
          <p:nvPr>
            <p:ph type="sldNum" sz="quarter" idx="5"/>
          </p:nvPr>
        </p:nvSpPr>
        <p:spPr/>
        <p:txBody>
          <a:bodyPr/>
          <a:lstStyle/>
          <a:p>
            <a:fld id="{73B7DEDD-A060-3948-AF37-5BEB0E0C5EA2}" type="slidenum">
              <a:rPr lang="en-US" smtClean="0"/>
              <a:t>8</a:t>
            </a:fld>
            <a:endParaRPr lang="en-US"/>
          </a:p>
        </p:txBody>
      </p:sp>
    </p:spTree>
    <p:extLst>
      <p:ext uri="{BB962C8B-B14F-4D97-AF65-F5344CB8AC3E}">
        <p14:creationId xmlns:p14="http://schemas.microsoft.com/office/powerpoint/2010/main" val="27219425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E41EC-2D3F-BA80-1FE8-AB378A5A9B5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086F2D1-46AE-56A0-DA6F-959252A8BC6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54BCCFE-A692-D152-FCDD-C2D0F3B5F377}"/>
              </a:ext>
            </a:extLst>
          </p:cNvPr>
          <p:cNvSpPr>
            <a:spLocks noGrp="1"/>
          </p:cNvSpPr>
          <p:nvPr>
            <p:ph type="dt" sz="half" idx="10"/>
          </p:nvPr>
        </p:nvSpPr>
        <p:spPr/>
        <p:txBody>
          <a:bodyPr/>
          <a:lstStyle/>
          <a:p>
            <a:fld id="{B04255FA-7263-B644-A546-7175EF03A813}" type="datetimeFigureOut">
              <a:rPr lang="en-US" smtClean="0"/>
              <a:t>5/12/25</a:t>
            </a:fld>
            <a:endParaRPr lang="en-US"/>
          </a:p>
        </p:txBody>
      </p:sp>
      <p:sp>
        <p:nvSpPr>
          <p:cNvPr id="5" name="Footer Placeholder 4">
            <a:extLst>
              <a:ext uri="{FF2B5EF4-FFF2-40B4-BE49-F238E27FC236}">
                <a16:creationId xmlns:a16="http://schemas.microsoft.com/office/drawing/2014/main" id="{A73DE96A-2575-B063-DF00-1FE67336694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0E8E17-9D66-97F1-9303-457A336B53BF}"/>
              </a:ext>
            </a:extLst>
          </p:cNvPr>
          <p:cNvSpPr>
            <a:spLocks noGrp="1"/>
          </p:cNvSpPr>
          <p:nvPr>
            <p:ph type="sldNum" sz="quarter" idx="12"/>
          </p:nvPr>
        </p:nvSpPr>
        <p:spPr/>
        <p:txBody>
          <a:bodyPr/>
          <a:lstStyle/>
          <a:p>
            <a:fld id="{1B0420D3-E656-2247-B42A-3593FCF61653}" type="slidenum">
              <a:rPr lang="en-US" smtClean="0"/>
              <a:t>‹#›</a:t>
            </a:fld>
            <a:endParaRPr lang="en-US"/>
          </a:p>
        </p:txBody>
      </p:sp>
    </p:spTree>
    <p:extLst>
      <p:ext uri="{BB962C8B-B14F-4D97-AF65-F5344CB8AC3E}">
        <p14:creationId xmlns:p14="http://schemas.microsoft.com/office/powerpoint/2010/main" val="13359122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CCCDE9-11A1-D530-2020-05B7F934777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807F449-3ED8-9A9C-8B79-E3AFE154B12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3AD0A5C-99C8-23F1-7E19-3E56324305FC}"/>
              </a:ext>
            </a:extLst>
          </p:cNvPr>
          <p:cNvSpPr>
            <a:spLocks noGrp="1"/>
          </p:cNvSpPr>
          <p:nvPr>
            <p:ph type="dt" sz="half" idx="10"/>
          </p:nvPr>
        </p:nvSpPr>
        <p:spPr/>
        <p:txBody>
          <a:bodyPr/>
          <a:lstStyle/>
          <a:p>
            <a:fld id="{B04255FA-7263-B644-A546-7175EF03A813}" type="datetimeFigureOut">
              <a:rPr lang="en-US" smtClean="0"/>
              <a:t>5/12/25</a:t>
            </a:fld>
            <a:endParaRPr lang="en-US"/>
          </a:p>
        </p:txBody>
      </p:sp>
      <p:sp>
        <p:nvSpPr>
          <p:cNvPr id="5" name="Footer Placeholder 4">
            <a:extLst>
              <a:ext uri="{FF2B5EF4-FFF2-40B4-BE49-F238E27FC236}">
                <a16:creationId xmlns:a16="http://schemas.microsoft.com/office/drawing/2014/main" id="{93E137FD-1DF8-51DD-698C-B6222629783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8A4319D-819A-2A52-4D4C-EFA362EEB5F3}"/>
              </a:ext>
            </a:extLst>
          </p:cNvPr>
          <p:cNvSpPr>
            <a:spLocks noGrp="1"/>
          </p:cNvSpPr>
          <p:nvPr>
            <p:ph type="sldNum" sz="quarter" idx="12"/>
          </p:nvPr>
        </p:nvSpPr>
        <p:spPr/>
        <p:txBody>
          <a:bodyPr/>
          <a:lstStyle/>
          <a:p>
            <a:fld id="{1B0420D3-E656-2247-B42A-3593FCF61653}" type="slidenum">
              <a:rPr lang="en-US" smtClean="0"/>
              <a:t>‹#›</a:t>
            </a:fld>
            <a:endParaRPr lang="en-US"/>
          </a:p>
        </p:txBody>
      </p:sp>
    </p:spTree>
    <p:extLst>
      <p:ext uri="{BB962C8B-B14F-4D97-AF65-F5344CB8AC3E}">
        <p14:creationId xmlns:p14="http://schemas.microsoft.com/office/powerpoint/2010/main" val="3337709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362F6E7-BD88-0D35-DE59-22F7454D99E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1EB6C8D-DBCD-446F-E13F-70ACE8E81B6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95E6B75-D11B-ECAE-31C7-7E001137D14A}"/>
              </a:ext>
            </a:extLst>
          </p:cNvPr>
          <p:cNvSpPr>
            <a:spLocks noGrp="1"/>
          </p:cNvSpPr>
          <p:nvPr>
            <p:ph type="dt" sz="half" idx="10"/>
          </p:nvPr>
        </p:nvSpPr>
        <p:spPr/>
        <p:txBody>
          <a:bodyPr/>
          <a:lstStyle/>
          <a:p>
            <a:fld id="{B04255FA-7263-B644-A546-7175EF03A813}" type="datetimeFigureOut">
              <a:rPr lang="en-US" smtClean="0"/>
              <a:t>5/12/25</a:t>
            </a:fld>
            <a:endParaRPr lang="en-US"/>
          </a:p>
        </p:txBody>
      </p:sp>
      <p:sp>
        <p:nvSpPr>
          <p:cNvPr id="5" name="Footer Placeholder 4">
            <a:extLst>
              <a:ext uri="{FF2B5EF4-FFF2-40B4-BE49-F238E27FC236}">
                <a16:creationId xmlns:a16="http://schemas.microsoft.com/office/drawing/2014/main" id="{E8170559-D1AF-421E-09BC-B2F3AE35917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51E8A55-D060-38D5-1F33-EE6BE65B513C}"/>
              </a:ext>
            </a:extLst>
          </p:cNvPr>
          <p:cNvSpPr>
            <a:spLocks noGrp="1"/>
          </p:cNvSpPr>
          <p:nvPr>
            <p:ph type="sldNum" sz="quarter" idx="12"/>
          </p:nvPr>
        </p:nvSpPr>
        <p:spPr/>
        <p:txBody>
          <a:bodyPr/>
          <a:lstStyle/>
          <a:p>
            <a:fld id="{1B0420D3-E656-2247-B42A-3593FCF61653}" type="slidenum">
              <a:rPr lang="en-US" smtClean="0"/>
              <a:t>‹#›</a:t>
            </a:fld>
            <a:endParaRPr lang="en-US"/>
          </a:p>
        </p:txBody>
      </p:sp>
    </p:spTree>
    <p:extLst>
      <p:ext uri="{BB962C8B-B14F-4D97-AF65-F5344CB8AC3E}">
        <p14:creationId xmlns:p14="http://schemas.microsoft.com/office/powerpoint/2010/main" val="21477187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D6EA69-001E-87DE-6488-0668D0F10F2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37D3FF0-B4BB-6928-AA38-F62B8D92817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58BD4E6-E7B3-909B-E880-E21AC9D83EB2}"/>
              </a:ext>
            </a:extLst>
          </p:cNvPr>
          <p:cNvSpPr>
            <a:spLocks noGrp="1"/>
          </p:cNvSpPr>
          <p:nvPr>
            <p:ph type="dt" sz="half" idx="10"/>
          </p:nvPr>
        </p:nvSpPr>
        <p:spPr/>
        <p:txBody>
          <a:bodyPr/>
          <a:lstStyle/>
          <a:p>
            <a:fld id="{B04255FA-7263-B644-A546-7175EF03A813}" type="datetimeFigureOut">
              <a:rPr lang="en-US" smtClean="0"/>
              <a:t>5/12/25</a:t>
            </a:fld>
            <a:endParaRPr lang="en-US"/>
          </a:p>
        </p:txBody>
      </p:sp>
      <p:sp>
        <p:nvSpPr>
          <p:cNvPr id="5" name="Footer Placeholder 4">
            <a:extLst>
              <a:ext uri="{FF2B5EF4-FFF2-40B4-BE49-F238E27FC236}">
                <a16:creationId xmlns:a16="http://schemas.microsoft.com/office/drawing/2014/main" id="{A4CAA98C-E6B2-FAD5-70DC-1B497EA7C7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174BC6D-05CC-5B97-B56E-D768A06D227D}"/>
              </a:ext>
            </a:extLst>
          </p:cNvPr>
          <p:cNvSpPr>
            <a:spLocks noGrp="1"/>
          </p:cNvSpPr>
          <p:nvPr>
            <p:ph type="sldNum" sz="quarter" idx="12"/>
          </p:nvPr>
        </p:nvSpPr>
        <p:spPr/>
        <p:txBody>
          <a:bodyPr/>
          <a:lstStyle/>
          <a:p>
            <a:fld id="{1B0420D3-E656-2247-B42A-3593FCF61653}" type="slidenum">
              <a:rPr lang="en-US" smtClean="0"/>
              <a:t>‹#›</a:t>
            </a:fld>
            <a:endParaRPr lang="en-US"/>
          </a:p>
        </p:txBody>
      </p:sp>
    </p:spTree>
    <p:extLst>
      <p:ext uri="{BB962C8B-B14F-4D97-AF65-F5344CB8AC3E}">
        <p14:creationId xmlns:p14="http://schemas.microsoft.com/office/powerpoint/2010/main" val="7291965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48AED6-DE20-8815-233B-28A577F0526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84E4544-4B63-D11E-73DB-F6BD68D7D3D5}"/>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CEF9B26-2394-B9F0-54BF-7D4709D36645}"/>
              </a:ext>
            </a:extLst>
          </p:cNvPr>
          <p:cNvSpPr>
            <a:spLocks noGrp="1"/>
          </p:cNvSpPr>
          <p:nvPr>
            <p:ph type="dt" sz="half" idx="10"/>
          </p:nvPr>
        </p:nvSpPr>
        <p:spPr/>
        <p:txBody>
          <a:bodyPr/>
          <a:lstStyle/>
          <a:p>
            <a:fld id="{B04255FA-7263-B644-A546-7175EF03A813}" type="datetimeFigureOut">
              <a:rPr lang="en-US" smtClean="0"/>
              <a:t>5/12/25</a:t>
            </a:fld>
            <a:endParaRPr lang="en-US"/>
          </a:p>
        </p:txBody>
      </p:sp>
      <p:sp>
        <p:nvSpPr>
          <p:cNvPr id="5" name="Footer Placeholder 4">
            <a:extLst>
              <a:ext uri="{FF2B5EF4-FFF2-40B4-BE49-F238E27FC236}">
                <a16:creationId xmlns:a16="http://schemas.microsoft.com/office/drawing/2014/main" id="{6D296172-6D5A-2E26-7EC3-399B8B8541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15B462F-9EE8-93A5-DA54-09501CFF778E}"/>
              </a:ext>
            </a:extLst>
          </p:cNvPr>
          <p:cNvSpPr>
            <a:spLocks noGrp="1"/>
          </p:cNvSpPr>
          <p:nvPr>
            <p:ph type="sldNum" sz="quarter" idx="12"/>
          </p:nvPr>
        </p:nvSpPr>
        <p:spPr/>
        <p:txBody>
          <a:bodyPr/>
          <a:lstStyle/>
          <a:p>
            <a:fld id="{1B0420D3-E656-2247-B42A-3593FCF61653}" type="slidenum">
              <a:rPr lang="en-US" smtClean="0"/>
              <a:t>‹#›</a:t>
            </a:fld>
            <a:endParaRPr lang="en-US"/>
          </a:p>
        </p:txBody>
      </p:sp>
    </p:spTree>
    <p:extLst>
      <p:ext uri="{BB962C8B-B14F-4D97-AF65-F5344CB8AC3E}">
        <p14:creationId xmlns:p14="http://schemas.microsoft.com/office/powerpoint/2010/main" val="17700174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441534-A831-A787-61D6-EDF2B2EA436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1C49CF0-6E95-8FB9-C124-9170870B7FF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FB7B88C-7CCF-51EA-DA9F-E73176A4E78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1F986D6-2CD6-D1B2-7FC4-FA654E7F68FA}"/>
              </a:ext>
            </a:extLst>
          </p:cNvPr>
          <p:cNvSpPr>
            <a:spLocks noGrp="1"/>
          </p:cNvSpPr>
          <p:nvPr>
            <p:ph type="dt" sz="half" idx="10"/>
          </p:nvPr>
        </p:nvSpPr>
        <p:spPr/>
        <p:txBody>
          <a:bodyPr/>
          <a:lstStyle/>
          <a:p>
            <a:fld id="{B04255FA-7263-B644-A546-7175EF03A813}" type="datetimeFigureOut">
              <a:rPr lang="en-US" smtClean="0"/>
              <a:t>5/12/25</a:t>
            </a:fld>
            <a:endParaRPr lang="en-US"/>
          </a:p>
        </p:txBody>
      </p:sp>
      <p:sp>
        <p:nvSpPr>
          <p:cNvPr id="6" name="Footer Placeholder 5">
            <a:extLst>
              <a:ext uri="{FF2B5EF4-FFF2-40B4-BE49-F238E27FC236}">
                <a16:creationId xmlns:a16="http://schemas.microsoft.com/office/drawing/2014/main" id="{BDA13419-8815-2EF1-13D2-BF059AF4D02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60C5DB5-771E-7E31-2DD1-B7E3A1F64F28}"/>
              </a:ext>
            </a:extLst>
          </p:cNvPr>
          <p:cNvSpPr>
            <a:spLocks noGrp="1"/>
          </p:cNvSpPr>
          <p:nvPr>
            <p:ph type="sldNum" sz="quarter" idx="12"/>
          </p:nvPr>
        </p:nvSpPr>
        <p:spPr/>
        <p:txBody>
          <a:bodyPr/>
          <a:lstStyle/>
          <a:p>
            <a:fld id="{1B0420D3-E656-2247-B42A-3593FCF61653}" type="slidenum">
              <a:rPr lang="en-US" smtClean="0"/>
              <a:t>‹#›</a:t>
            </a:fld>
            <a:endParaRPr lang="en-US"/>
          </a:p>
        </p:txBody>
      </p:sp>
    </p:spTree>
    <p:extLst>
      <p:ext uri="{BB962C8B-B14F-4D97-AF65-F5344CB8AC3E}">
        <p14:creationId xmlns:p14="http://schemas.microsoft.com/office/powerpoint/2010/main" val="18591341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3C7A2F-ACF0-DE5E-3F0D-5DFFEECC1BB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759D9FD-1980-640F-D9A8-4DDD87A8874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8F93B09-C642-EBEC-2A34-8491B2F4CDF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12EFAB-4D8E-7BDD-D4C1-DDCF8D9B88A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C3C7563-18A3-34F8-EC0E-4879E3A3313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215CF13-0388-35B3-31E8-BBBDB8365C98}"/>
              </a:ext>
            </a:extLst>
          </p:cNvPr>
          <p:cNvSpPr>
            <a:spLocks noGrp="1"/>
          </p:cNvSpPr>
          <p:nvPr>
            <p:ph type="dt" sz="half" idx="10"/>
          </p:nvPr>
        </p:nvSpPr>
        <p:spPr/>
        <p:txBody>
          <a:bodyPr/>
          <a:lstStyle/>
          <a:p>
            <a:fld id="{B04255FA-7263-B644-A546-7175EF03A813}" type="datetimeFigureOut">
              <a:rPr lang="en-US" smtClean="0"/>
              <a:t>5/12/25</a:t>
            </a:fld>
            <a:endParaRPr lang="en-US"/>
          </a:p>
        </p:txBody>
      </p:sp>
      <p:sp>
        <p:nvSpPr>
          <p:cNvPr id="8" name="Footer Placeholder 7">
            <a:extLst>
              <a:ext uri="{FF2B5EF4-FFF2-40B4-BE49-F238E27FC236}">
                <a16:creationId xmlns:a16="http://schemas.microsoft.com/office/drawing/2014/main" id="{21A2ADC0-3169-8E2B-F484-53EA75BD210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7ACAD82-1340-3E50-6E43-916808B49D3C}"/>
              </a:ext>
            </a:extLst>
          </p:cNvPr>
          <p:cNvSpPr>
            <a:spLocks noGrp="1"/>
          </p:cNvSpPr>
          <p:nvPr>
            <p:ph type="sldNum" sz="quarter" idx="12"/>
          </p:nvPr>
        </p:nvSpPr>
        <p:spPr/>
        <p:txBody>
          <a:bodyPr/>
          <a:lstStyle/>
          <a:p>
            <a:fld id="{1B0420D3-E656-2247-B42A-3593FCF61653}" type="slidenum">
              <a:rPr lang="en-US" smtClean="0"/>
              <a:t>‹#›</a:t>
            </a:fld>
            <a:endParaRPr lang="en-US"/>
          </a:p>
        </p:txBody>
      </p:sp>
    </p:spTree>
    <p:extLst>
      <p:ext uri="{BB962C8B-B14F-4D97-AF65-F5344CB8AC3E}">
        <p14:creationId xmlns:p14="http://schemas.microsoft.com/office/powerpoint/2010/main" val="12139852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6AC795-3A95-87D5-EAF8-98E3381AE12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F2D7547-7543-8B52-8867-9E6EB6721959}"/>
              </a:ext>
            </a:extLst>
          </p:cNvPr>
          <p:cNvSpPr>
            <a:spLocks noGrp="1"/>
          </p:cNvSpPr>
          <p:nvPr>
            <p:ph type="dt" sz="half" idx="10"/>
          </p:nvPr>
        </p:nvSpPr>
        <p:spPr/>
        <p:txBody>
          <a:bodyPr/>
          <a:lstStyle/>
          <a:p>
            <a:fld id="{B04255FA-7263-B644-A546-7175EF03A813}" type="datetimeFigureOut">
              <a:rPr lang="en-US" smtClean="0"/>
              <a:t>5/12/25</a:t>
            </a:fld>
            <a:endParaRPr lang="en-US"/>
          </a:p>
        </p:txBody>
      </p:sp>
      <p:sp>
        <p:nvSpPr>
          <p:cNvPr id="4" name="Footer Placeholder 3">
            <a:extLst>
              <a:ext uri="{FF2B5EF4-FFF2-40B4-BE49-F238E27FC236}">
                <a16:creationId xmlns:a16="http://schemas.microsoft.com/office/drawing/2014/main" id="{F2599BBF-CBAB-126D-AD85-6D57EE95933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B704638-6F7B-36AD-E1A5-9F1F6C525690}"/>
              </a:ext>
            </a:extLst>
          </p:cNvPr>
          <p:cNvSpPr>
            <a:spLocks noGrp="1"/>
          </p:cNvSpPr>
          <p:nvPr>
            <p:ph type="sldNum" sz="quarter" idx="12"/>
          </p:nvPr>
        </p:nvSpPr>
        <p:spPr/>
        <p:txBody>
          <a:bodyPr/>
          <a:lstStyle/>
          <a:p>
            <a:fld id="{1B0420D3-E656-2247-B42A-3593FCF61653}" type="slidenum">
              <a:rPr lang="en-US" smtClean="0"/>
              <a:t>‹#›</a:t>
            </a:fld>
            <a:endParaRPr lang="en-US"/>
          </a:p>
        </p:txBody>
      </p:sp>
    </p:spTree>
    <p:extLst>
      <p:ext uri="{BB962C8B-B14F-4D97-AF65-F5344CB8AC3E}">
        <p14:creationId xmlns:p14="http://schemas.microsoft.com/office/powerpoint/2010/main" val="37666956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BCE6D37-440D-ABBF-2969-E780354CB170}"/>
              </a:ext>
            </a:extLst>
          </p:cNvPr>
          <p:cNvSpPr>
            <a:spLocks noGrp="1"/>
          </p:cNvSpPr>
          <p:nvPr>
            <p:ph type="dt" sz="half" idx="10"/>
          </p:nvPr>
        </p:nvSpPr>
        <p:spPr/>
        <p:txBody>
          <a:bodyPr/>
          <a:lstStyle/>
          <a:p>
            <a:fld id="{B04255FA-7263-B644-A546-7175EF03A813}" type="datetimeFigureOut">
              <a:rPr lang="en-US" smtClean="0"/>
              <a:t>5/12/25</a:t>
            </a:fld>
            <a:endParaRPr lang="en-US"/>
          </a:p>
        </p:txBody>
      </p:sp>
      <p:sp>
        <p:nvSpPr>
          <p:cNvPr id="3" name="Footer Placeholder 2">
            <a:extLst>
              <a:ext uri="{FF2B5EF4-FFF2-40B4-BE49-F238E27FC236}">
                <a16:creationId xmlns:a16="http://schemas.microsoft.com/office/drawing/2014/main" id="{F42C4541-EBC1-E00D-C812-481F2918685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D36D100-24A4-B2A7-6808-1D13CB40B8A2}"/>
              </a:ext>
            </a:extLst>
          </p:cNvPr>
          <p:cNvSpPr>
            <a:spLocks noGrp="1"/>
          </p:cNvSpPr>
          <p:nvPr>
            <p:ph type="sldNum" sz="quarter" idx="12"/>
          </p:nvPr>
        </p:nvSpPr>
        <p:spPr/>
        <p:txBody>
          <a:bodyPr/>
          <a:lstStyle/>
          <a:p>
            <a:fld id="{1B0420D3-E656-2247-B42A-3593FCF61653}" type="slidenum">
              <a:rPr lang="en-US" smtClean="0"/>
              <a:t>‹#›</a:t>
            </a:fld>
            <a:endParaRPr lang="en-US"/>
          </a:p>
        </p:txBody>
      </p:sp>
    </p:spTree>
    <p:extLst>
      <p:ext uri="{BB962C8B-B14F-4D97-AF65-F5344CB8AC3E}">
        <p14:creationId xmlns:p14="http://schemas.microsoft.com/office/powerpoint/2010/main" val="31038262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6A3F41-79A8-13E6-ED86-A8C1E3D8759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0B1F61E-2E85-3953-128E-075370F90E9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15BF4B3-FE66-3AF9-09D2-FEBB9912AF8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92CD148-3058-5AB7-3229-26444A738D58}"/>
              </a:ext>
            </a:extLst>
          </p:cNvPr>
          <p:cNvSpPr>
            <a:spLocks noGrp="1"/>
          </p:cNvSpPr>
          <p:nvPr>
            <p:ph type="dt" sz="half" idx="10"/>
          </p:nvPr>
        </p:nvSpPr>
        <p:spPr/>
        <p:txBody>
          <a:bodyPr/>
          <a:lstStyle/>
          <a:p>
            <a:fld id="{B04255FA-7263-B644-A546-7175EF03A813}" type="datetimeFigureOut">
              <a:rPr lang="en-US" smtClean="0"/>
              <a:t>5/12/25</a:t>
            </a:fld>
            <a:endParaRPr lang="en-US"/>
          </a:p>
        </p:txBody>
      </p:sp>
      <p:sp>
        <p:nvSpPr>
          <p:cNvPr id="6" name="Footer Placeholder 5">
            <a:extLst>
              <a:ext uri="{FF2B5EF4-FFF2-40B4-BE49-F238E27FC236}">
                <a16:creationId xmlns:a16="http://schemas.microsoft.com/office/drawing/2014/main" id="{F2CDB2A4-5EDC-1ABC-01ED-E2D3C99EEC0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14BDEFA-7CE5-6E52-C687-F381F64C5CBE}"/>
              </a:ext>
            </a:extLst>
          </p:cNvPr>
          <p:cNvSpPr>
            <a:spLocks noGrp="1"/>
          </p:cNvSpPr>
          <p:nvPr>
            <p:ph type="sldNum" sz="quarter" idx="12"/>
          </p:nvPr>
        </p:nvSpPr>
        <p:spPr/>
        <p:txBody>
          <a:bodyPr/>
          <a:lstStyle/>
          <a:p>
            <a:fld id="{1B0420D3-E656-2247-B42A-3593FCF61653}" type="slidenum">
              <a:rPr lang="en-US" smtClean="0"/>
              <a:t>‹#›</a:t>
            </a:fld>
            <a:endParaRPr lang="en-US"/>
          </a:p>
        </p:txBody>
      </p:sp>
    </p:spTree>
    <p:extLst>
      <p:ext uri="{BB962C8B-B14F-4D97-AF65-F5344CB8AC3E}">
        <p14:creationId xmlns:p14="http://schemas.microsoft.com/office/powerpoint/2010/main" val="37554821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EF9F65-D388-09F6-B5A0-22715C4F0A0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F7ED9C9-309A-0E08-81C5-1574D7A7642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3377933-47B5-71D8-7C16-5F4E21D9C9E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E226D49-A08E-CDC2-D9AA-2A5DA76D68FC}"/>
              </a:ext>
            </a:extLst>
          </p:cNvPr>
          <p:cNvSpPr>
            <a:spLocks noGrp="1"/>
          </p:cNvSpPr>
          <p:nvPr>
            <p:ph type="dt" sz="half" idx="10"/>
          </p:nvPr>
        </p:nvSpPr>
        <p:spPr/>
        <p:txBody>
          <a:bodyPr/>
          <a:lstStyle/>
          <a:p>
            <a:fld id="{B04255FA-7263-B644-A546-7175EF03A813}" type="datetimeFigureOut">
              <a:rPr lang="en-US" smtClean="0"/>
              <a:t>5/12/25</a:t>
            </a:fld>
            <a:endParaRPr lang="en-US"/>
          </a:p>
        </p:txBody>
      </p:sp>
      <p:sp>
        <p:nvSpPr>
          <p:cNvPr id="6" name="Footer Placeholder 5">
            <a:extLst>
              <a:ext uri="{FF2B5EF4-FFF2-40B4-BE49-F238E27FC236}">
                <a16:creationId xmlns:a16="http://schemas.microsoft.com/office/drawing/2014/main" id="{E92AD16D-CAF3-1E84-EC90-EB0EA0CC7B9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6FC78AE-CE99-206E-58EB-5AEF23817A3F}"/>
              </a:ext>
            </a:extLst>
          </p:cNvPr>
          <p:cNvSpPr>
            <a:spLocks noGrp="1"/>
          </p:cNvSpPr>
          <p:nvPr>
            <p:ph type="sldNum" sz="quarter" idx="12"/>
          </p:nvPr>
        </p:nvSpPr>
        <p:spPr/>
        <p:txBody>
          <a:bodyPr/>
          <a:lstStyle/>
          <a:p>
            <a:fld id="{1B0420D3-E656-2247-B42A-3593FCF61653}" type="slidenum">
              <a:rPr lang="en-US" smtClean="0"/>
              <a:t>‹#›</a:t>
            </a:fld>
            <a:endParaRPr lang="en-US"/>
          </a:p>
        </p:txBody>
      </p:sp>
    </p:spTree>
    <p:extLst>
      <p:ext uri="{BB962C8B-B14F-4D97-AF65-F5344CB8AC3E}">
        <p14:creationId xmlns:p14="http://schemas.microsoft.com/office/powerpoint/2010/main" val="7325932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31B805F-D6A7-DE69-E044-AF9D571FAED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2F8D043-89F2-15FA-4BBD-DDFC0C06776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319214A-8F5A-E046-26D6-8418C5C4A29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B04255FA-7263-B644-A546-7175EF03A813}" type="datetimeFigureOut">
              <a:rPr lang="en-US" smtClean="0"/>
              <a:t>5/12/25</a:t>
            </a:fld>
            <a:endParaRPr lang="en-US"/>
          </a:p>
        </p:txBody>
      </p:sp>
      <p:sp>
        <p:nvSpPr>
          <p:cNvPr id="5" name="Footer Placeholder 4">
            <a:extLst>
              <a:ext uri="{FF2B5EF4-FFF2-40B4-BE49-F238E27FC236}">
                <a16:creationId xmlns:a16="http://schemas.microsoft.com/office/drawing/2014/main" id="{650CC35B-2195-EBA5-9A8D-A0CB58B8951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E4E7D699-9AF2-4FFC-1DDB-D816D7A9ABA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1B0420D3-E656-2247-B42A-3593FCF61653}" type="slidenum">
              <a:rPr lang="en-US" smtClean="0"/>
              <a:t>‹#›</a:t>
            </a:fld>
            <a:endParaRPr lang="en-US"/>
          </a:p>
        </p:txBody>
      </p:sp>
    </p:spTree>
    <p:extLst>
      <p:ext uri="{BB962C8B-B14F-4D97-AF65-F5344CB8AC3E}">
        <p14:creationId xmlns:p14="http://schemas.microsoft.com/office/powerpoint/2010/main" val="45677709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8.png"/><Relationship Id="rId3" Type="http://schemas.openxmlformats.org/officeDocument/2006/relationships/hyperlink" Target="https://docs.crewai.com/introduction" TargetMode="External"/><Relationship Id="rId7" Type="http://schemas.openxmlformats.org/officeDocument/2006/relationships/hyperlink" Target="https://www.ibm.com/products/watsonx-ai" TargetMode="External"/><Relationship Id="rId12" Type="http://schemas.openxmlformats.org/officeDocument/2006/relationships/hyperlink" Target="https://ollama.com/" TargetMode="External"/><Relationship Id="rId17" Type="http://schemas.openxmlformats.org/officeDocument/2006/relationships/image" Target="../media/image10.png"/><Relationship Id="rId2" Type="http://schemas.openxmlformats.org/officeDocument/2006/relationships/notesSlide" Target="../notesSlides/notesSlide4.xml"/><Relationship Id="rId16" Type="http://schemas.openxmlformats.org/officeDocument/2006/relationships/hyperlink" Target="https://www.jetbrains.com/pycharm/" TargetMode="External"/><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image" Target="../media/image7.tiff"/><Relationship Id="rId5" Type="http://schemas.openxmlformats.org/officeDocument/2006/relationships/hyperlink" Target="https://langfuse.com/" TargetMode="External"/><Relationship Id="rId15" Type="http://schemas.openxmlformats.org/officeDocument/2006/relationships/image" Target="../media/image9.png"/><Relationship Id="rId10" Type="http://schemas.openxmlformats.org/officeDocument/2006/relationships/hyperlink" Target="https://www.ibm.com/new/announcements/ibm-granite-3-3-speech-recognition-refined-reasoning-rag-loras" TargetMode="External"/><Relationship Id="rId4" Type="http://schemas.openxmlformats.org/officeDocument/2006/relationships/image" Target="../media/image3.png"/><Relationship Id="rId9" Type="http://schemas.openxmlformats.org/officeDocument/2006/relationships/image" Target="../media/image6.png"/><Relationship Id="rId14" Type="http://schemas.openxmlformats.org/officeDocument/2006/relationships/hyperlink" Target="https://fastapi.tiangolo.com/"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s://www.ibm.com/new/announcements/ibm-granite-3-3-speech-recognition-refined-reasoning-rag-loras"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6.xml.rels><?xml version="1.0" encoding="UTF-8" standalone="yes"?>
<Relationships xmlns="http://schemas.openxmlformats.org/package/2006/relationships"><Relationship Id="rId8" Type="http://schemas.openxmlformats.org/officeDocument/2006/relationships/image" Target="../media/image14.tiff"/><Relationship Id="rId3" Type="http://schemas.openxmlformats.org/officeDocument/2006/relationships/hyperlink" Target="https://docs.crewai.com/introduction" TargetMode="External"/><Relationship Id="rId7" Type="http://schemas.openxmlformats.org/officeDocument/2006/relationships/image" Target="../media/image13.tiff"/><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2.tiff"/><Relationship Id="rId11" Type="http://schemas.openxmlformats.org/officeDocument/2006/relationships/image" Target="../media/image17.tiff"/><Relationship Id="rId5" Type="http://schemas.openxmlformats.org/officeDocument/2006/relationships/image" Target="../media/image11.png"/><Relationship Id="rId10" Type="http://schemas.openxmlformats.org/officeDocument/2006/relationships/image" Target="../media/image16.tiff"/><Relationship Id="rId4" Type="http://schemas.openxmlformats.org/officeDocument/2006/relationships/image" Target="../media/image3.png"/><Relationship Id="rId9" Type="http://schemas.openxmlformats.org/officeDocument/2006/relationships/image" Target="../media/image15.tiff"/></Relationships>
</file>

<file path=ppt/slides/_rels/slide7.xml.rels><?xml version="1.0" encoding="UTF-8" standalone="yes"?>
<Relationships xmlns="http://schemas.openxmlformats.org/package/2006/relationships"><Relationship Id="rId3" Type="http://schemas.openxmlformats.org/officeDocument/2006/relationships/hyperlink" Target="https://langfuse.com/"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F472231-349B-5B1C-7771-E96151CE26E5}"/>
              </a:ext>
            </a:extLst>
          </p:cNvPr>
          <p:cNvPicPr>
            <a:picLocks noChangeAspect="1"/>
          </p:cNvPicPr>
          <p:nvPr/>
        </p:nvPicPr>
        <p:blipFill>
          <a:blip r:embed="rId3"/>
          <a:stretch>
            <a:fillRect/>
          </a:stretch>
        </p:blipFill>
        <p:spPr>
          <a:xfrm>
            <a:off x="5323115" y="-10886"/>
            <a:ext cx="6879771" cy="6879771"/>
          </a:xfrm>
          <a:prstGeom prst="rect">
            <a:avLst/>
          </a:prstGeom>
        </p:spPr>
      </p:pic>
      <p:sp>
        <p:nvSpPr>
          <p:cNvPr id="2" name="Title 1">
            <a:extLst>
              <a:ext uri="{FF2B5EF4-FFF2-40B4-BE49-F238E27FC236}">
                <a16:creationId xmlns:a16="http://schemas.microsoft.com/office/drawing/2014/main" id="{CB9DCA60-4B4D-16F2-6B97-F5A7C83D3C05}"/>
              </a:ext>
            </a:extLst>
          </p:cNvPr>
          <p:cNvSpPr>
            <a:spLocks noGrp="1"/>
          </p:cNvSpPr>
          <p:nvPr>
            <p:ph type="title"/>
          </p:nvPr>
        </p:nvSpPr>
        <p:spPr>
          <a:xfrm>
            <a:off x="0" y="190953"/>
            <a:ext cx="5312230" cy="658133"/>
          </a:xfrm>
        </p:spPr>
        <p:txBody>
          <a:bodyPr anchor="t">
            <a:normAutofit/>
          </a:bodyPr>
          <a:lstStyle/>
          <a:p>
            <a:pPr algn="ctr"/>
            <a:r>
              <a:rPr lang="en-US" sz="4000" dirty="0">
                <a:latin typeface="IBM Plex Sans" panose="020B0503050203000203" pitchFamily="34" charset="0"/>
              </a:rPr>
              <a:t>H</a:t>
            </a:r>
            <a:r>
              <a:rPr lang="en-US" sz="4000" dirty="0">
                <a:latin typeface="IBM Plex Sans Light" panose="020B0503050203000203" pitchFamily="34" charset="0"/>
              </a:rPr>
              <a:t>ealth </a:t>
            </a:r>
            <a:r>
              <a:rPr lang="en-US" sz="4000" dirty="0">
                <a:latin typeface="IBM Plex Sans" panose="020B0503050203000203" pitchFamily="34" charset="0"/>
              </a:rPr>
              <a:t>A</a:t>
            </a:r>
            <a:r>
              <a:rPr lang="en-US" sz="4000" dirty="0">
                <a:latin typeface="IBM Plex Sans Light" panose="020B0503050203000203" pitchFamily="34" charset="0"/>
              </a:rPr>
              <a:t>ssistant </a:t>
            </a:r>
            <a:r>
              <a:rPr lang="en-US" sz="4000" dirty="0">
                <a:latin typeface="IBM Plex Sans" panose="020B0503050203000203" pitchFamily="34" charset="0"/>
              </a:rPr>
              <a:t>L</a:t>
            </a:r>
            <a:r>
              <a:rPr lang="en-US" sz="4000" dirty="0">
                <a:latin typeface="IBM Plex Sans Light" panose="020B0503050203000203" pitchFamily="34" charset="0"/>
              </a:rPr>
              <a:t>ead</a:t>
            </a:r>
          </a:p>
        </p:txBody>
      </p:sp>
      <p:sp>
        <p:nvSpPr>
          <p:cNvPr id="10" name="TextBox 9">
            <a:extLst>
              <a:ext uri="{FF2B5EF4-FFF2-40B4-BE49-F238E27FC236}">
                <a16:creationId xmlns:a16="http://schemas.microsoft.com/office/drawing/2014/main" id="{0A98F78C-08A8-1513-B213-DF397627EF62}"/>
              </a:ext>
            </a:extLst>
          </p:cNvPr>
          <p:cNvSpPr txBox="1"/>
          <p:nvPr/>
        </p:nvSpPr>
        <p:spPr>
          <a:xfrm>
            <a:off x="1137166" y="1692194"/>
            <a:ext cx="3190297" cy="3016210"/>
          </a:xfrm>
          <a:prstGeom prst="rect">
            <a:avLst/>
          </a:prstGeom>
          <a:noFill/>
        </p:spPr>
        <p:txBody>
          <a:bodyPr wrap="none" rtlCol="0">
            <a:spAutoFit/>
          </a:bodyPr>
          <a:lstStyle/>
          <a:p>
            <a:r>
              <a:rPr lang="en-US" sz="3800" dirty="0">
                <a:latin typeface="IBM Plex Sans Light" panose="020B0503050203000203" pitchFamily="34" charset="0"/>
              </a:rPr>
              <a:t>The </a:t>
            </a:r>
            <a:r>
              <a:rPr lang="en-US" sz="3800" dirty="0">
                <a:latin typeface="IBM Plex Sans" panose="020B0503050203000203" pitchFamily="34" charset="0"/>
              </a:rPr>
              <a:t>Problem</a:t>
            </a:r>
            <a:r>
              <a:rPr lang="en-US" sz="3800" dirty="0">
                <a:latin typeface="IBM Plex Sans Light" panose="020B0503050203000203" pitchFamily="34" charset="0"/>
              </a:rPr>
              <a:t>?</a:t>
            </a:r>
          </a:p>
          <a:p>
            <a:endParaRPr lang="en-US" sz="3800" dirty="0">
              <a:latin typeface="IBM Plex Sans Light" panose="020B0503050203000203" pitchFamily="34" charset="0"/>
            </a:endParaRPr>
          </a:p>
          <a:p>
            <a:r>
              <a:rPr lang="en-US" sz="3800" dirty="0">
                <a:latin typeface="IBM Plex Sans Light" panose="020B0503050203000203" pitchFamily="34" charset="0"/>
              </a:rPr>
              <a:t>The </a:t>
            </a:r>
            <a:r>
              <a:rPr lang="en-US" sz="3800" dirty="0">
                <a:latin typeface="IBM Plex Sans" panose="020B0503050203000203" pitchFamily="34" charset="0"/>
              </a:rPr>
              <a:t>Persona</a:t>
            </a:r>
            <a:r>
              <a:rPr lang="en-US" sz="3800" dirty="0">
                <a:latin typeface="IBM Plex Sans Light" panose="020B0503050203000203" pitchFamily="34" charset="0"/>
              </a:rPr>
              <a:t>?</a:t>
            </a:r>
          </a:p>
          <a:p>
            <a:endParaRPr lang="en-US" sz="3800" dirty="0">
              <a:latin typeface="IBM Plex Sans Light" panose="020B0503050203000203" pitchFamily="34" charset="0"/>
            </a:endParaRPr>
          </a:p>
          <a:p>
            <a:r>
              <a:rPr lang="en-US" sz="3800" dirty="0">
                <a:latin typeface="IBM Plex Sans Light" panose="020B0503050203000203" pitchFamily="34" charset="0"/>
              </a:rPr>
              <a:t>The </a:t>
            </a:r>
            <a:r>
              <a:rPr lang="en-US" sz="3800" dirty="0">
                <a:latin typeface="IBM Plex Sans" panose="020B0503050203000203" pitchFamily="34" charset="0"/>
              </a:rPr>
              <a:t>Solution</a:t>
            </a:r>
            <a:r>
              <a:rPr lang="en-US" sz="3800" dirty="0">
                <a:latin typeface="IBM Plex Sans Light" panose="020B0503050203000203" pitchFamily="34" charset="0"/>
              </a:rPr>
              <a:t>?</a:t>
            </a:r>
          </a:p>
        </p:txBody>
      </p:sp>
    </p:spTree>
    <p:extLst>
      <p:ext uri="{BB962C8B-B14F-4D97-AF65-F5344CB8AC3E}">
        <p14:creationId xmlns:p14="http://schemas.microsoft.com/office/powerpoint/2010/main" val="6316171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F5911D-F04D-AC09-EA41-CED858E2F73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60DC570-96AF-C183-6A81-19A10AADE3DB}"/>
              </a:ext>
            </a:extLst>
          </p:cNvPr>
          <p:cNvSpPr>
            <a:spLocks noGrp="1"/>
          </p:cNvSpPr>
          <p:nvPr>
            <p:ph type="title"/>
          </p:nvPr>
        </p:nvSpPr>
        <p:spPr>
          <a:xfrm>
            <a:off x="0" y="0"/>
            <a:ext cx="5312230" cy="658133"/>
          </a:xfrm>
        </p:spPr>
        <p:txBody>
          <a:bodyPr anchor="t">
            <a:normAutofit/>
          </a:bodyPr>
          <a:lstStyle/>
          <a:p>
            <a:r>
              <a:rPr lang="en-US" sz="4000" dirty="0">
                <a:latin typeface="IBM Plex Sans" panose="020B0503050203000203" pitchFamily="34" charset="0"/>
              </a:rPr>
              <a:t>Demo</a:t>
            </a:r>
            <a:endParaRPr lang="en-US" sz="4000" dirty="0">
              <a:latin typeface="IBM Plex Sans Light" panose="020B0503050203000203" pitchFamily="34" charset="0"/>
            </a:endParaRPr>
          </a:p>
        </p:txBody>
      </p:sp>
      <p:sp>
        <p:nvSpPr>
          <p:cNvPr id="3" name="TextBox 2">
            <a:extLst>
              <a:ext uri="{FF2B5EF4-FFF2-40B4-BE49-F238E27FC236}">
                <a16:creationId xmlns:a16="http://schemas.microsoft.com/office/drawing/2014/main" id="{47D76F32-07C4-7379-17E4-98CC4582B519}"/>
              </a:ext>
            </a:extLst>
          </p:cNvPr>
          <p:cNvSpPr txBox="1"/>
          <p:nvPr/>
        </p:nvSpPr>
        <p:spPr>
          <a:xfrm>
            <a:off x="4637314" y="3287486"/>
            <a:ext cx="1819152" cy="369332"/>
          </a:xfrm>
          <a:prstGeom prst="rect">
            <a:avLst/>
          </a:prstGeom>
          <a:noFill/>
        </p:spPr>
        <p:txBody>
          <a:bodyPr wrap="none" rtlCol="0">
            <a:spAutoFit/>
          </a:bodyPr>
          <a:lstStyle/>
          <a:p>
            <a:r>
              <a:rPr lang="en-US" dirty="0"/>
              <a:t>Video goes here.</a:t>
            </a:r>
          </a:p>
        </p:txBody>
      </p:sp>
    </p:spTree>
    <p:extLst>
      <p:ext uri="{BB962C8B-B14F-4D97-AF65-F5344CB8AC3E}">
        <p14:creationId xmlns:p14="http://schemas.microsoft.com/office/powerpoint/2010/main" val="18783547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CEC66D8-045A-59C9-1855-EE69A0602E9E}"/>
              </a:ext>
            </a:extLst>
          </p:cNvPr>
          <p:cNvPicPr>
            <a:picLocks noChangeAspect="1"/>
          </p:cNvPicPr>
          <p:nvPr/>
        </p:nvPicPr>
        <p:blipFill>
          <a:blip r:embed="rId3"/>
          <a:stretch>
            <a:fillRect/>
          </a:stretch>
        </p:blipFill>
        <p:spPr>
          <a:xfrm>
            <a:off x="-144517" y="-202325"/>
            <a:ext cx="12336517" cy="8224345"/>
          </a:xfrm>
          <a:prstGeom prst="rect">
            <a:avLst/>
          </a:prstGeom>
        </p:spPr>
      </p:pic>
      <p:sp>
        <p:nvSpPr>
          <p:cNvPr id="5" name="TextBox 4">
            <a:extLst>
              <a:ext uri="{FF2B5EF4-FFF2-40B4-BE49-F238E27FC236}">
                <a16:creationId xmlns:a16="http://schemas.microsoft.com/office/drawing/2014/main" id="{EE1EB2D1-6475-C473-1D07-23A5D80A0D09}"/>
              </a:ext>
            </a:extLst>
          </p:cNvPr>
          <p:cNvSpPr txBox="1"/>
          <p:nvPr/>
        </p:nvSpPr>
        <p:spPr>
          <a:xfrm>
            <a:off x="0" y="0"/>
            <a:ext cx="4451860" cy="830997"/>
          </a:xfrm>
          <a:prstGeom prst="rect">
            <a:avLst/>
          </a:prstGeom>
          <a:noFill/>
        </p:spPr>
        <p:txBody>
          <a:bodyPr wrap="none" rtlCol="0">
            <a:spAutoFit/>
          </a:bodyPr>
          <a:lstStyle/>
          <a:p>
            <a:r>
              <a:rPr lang="en-US" sz="4800" dirty="0">
                <a:latin typeface="IBM Plex Sans Light" panose="020B0503050203000203" pitchFamily="34" charset="0"/>
              </a:rPr>
              <a:t>Solution Details</a:t>
            </a:r>
          </a:p>
        </p:txBody>
      </p:sp>
    </p:spTree>
    <p:extLst>
      <p:ext uri="{BB962C8B-B14F-4D97-AF65-F5344CB8AC3E}">
        <p14:creationId xmlns:p14="http://schemas.microsoft.com/office/powerpoint/2010/main" val="40743245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hlinkClick r:id="rId3"/>
            <a:extLst>
              <a:ext uri="{FF2B5EF4-FFF2-40B4-BE49-F238E27FC236}">
                <a16:creationId xmlns:a16="http://schemas.microsoft.com/office/drawing/2014/main" id="{674ACB16-E2C4-0319-4A8D-633E306C89A7}"/>
              </a:ext>
            </a:extLst>
          </p:cNvPr>
          <p:cNvPicPr>
            <a:picLocks noChangeAspect="1"/>
          </p:cNvPicPr>
          <p:nvPr/>
        </p:nvPicPr>
        <p:blipFill>
          <a:blip r:embed="rId4"/>
          <a:stretch>
            <a:fillRect/>
          </a:stretch>
        </p:blipFill>
        <p:spPr>
          <a:xfrm>
            <a:off x="354634" y="2839163"/>
            <a:ext cx="4005980" cy="1315006"/>
          </a:xfrm>
          <a:prstGeom prst="rect">
            <a:avLst/>
          </a:prstGeom>
        </p:spPr>
      </p:pic>
      <p:pic>
        <p:nvPicPr>
          <p:cNvPr id="5" name="Picture 4">
            <a:hlinkClick r:id="rId5"/>
            <a:extLst>
              <a:ext uri="{FF2B5EF4-FFF2-40B4-BE49-F238E27FC236}">
                <a16:creationId xmlns:a16="http://schemas.microsoft.com/office/drawing/2014/main" id="{FBED47FB-5C74-98D4-C90E-C5DAA1587130}"/>
              </a:ext>
            </a:extLst>
          </p:cNvPr>
          <p:cNvPicPr>
            <a:picLocks noChangeAspect="1"/>
          </p:cNvPicPr>
          <p:nvPr/>
        </p:nvPicPr>
        <p:blipFill>
          <a:blip r:embed="rId6"/>
          <a:stretch>
            <a:fillRect/>
          </a:stretch>
        </p:blipFill>
        <p:spPr>
          <a:xfrm>
            <a:off x="6568400" y="3013501"/>
            <a:ext cx="4976266" cy="830998"/>
          </a:xfrm>
          <a:prstGeom prst="rect">
            <a:avLst/>
          </a:prstGeom>
        </p:spPr>
      </p:pic>
      <p:sp>
        <p:nvSpPr>
          <p:cNvPr id="6" name="TextBox 5">
            <a:extLst>
              <a:ext uri="{FF2B5EF4-FFF2-40B4-BE49-F238E27FC236}">
                <a16:creationId xmlns:a16="http://schemas.microsoft.com/office/drawing/2014/main" id="{2E948993-9D93-0E95-C5B3-C489F919EAD9}"/>
              </a:ext>
            </a:extLst>
          </p:cNvPr>
          <p:cNvSpPr txBox="1"/>
          <p:nvPr/>
        </p:nvSpPr>
        <p:spPr>
          <a:xfrm>
            <a:off x="208345" y="146147"/>
            <a:ext cx="4023858" cy="646331"/>
          </a:xfrm>
          <a:prstGeom prst="rect">
            <a:avLst/>
          </a:prstGeom>
          <a:noFill/>
        </p:spPr>
        <p:txBody>
          <a:bodyPr wrap="none" rtlCol="0">
            <a:spAutoFit/>
          </a:bodyPr>
          <a:lstStyle/>
          <a:p>
            <a:r>
              <a:rPr lang="en-US" sz="3600" dirty="0">
                <a:latin typeface="IBM Plex Sans Light" panose="020B0503050203000203" pitchFamily="34" charset="0"/>
              </a:rPr>
              <a:t>Technologies Used</a:t>
            </a:r>
          </a:p>
        </p:txBody>
      </p:sp>
      <p:grpSp>
        <p:nvGrpSpPr>
          <p:cNvPr id="10" name="Group 9">
            <a:extLst>
              <a:ext uri="{FF2B5EF4-FFF2-40B4-BE49-F238E27FC236}">
                <a16:creationId xmlns:a16="http://schemas.microsoft.com/office/drawing/2014/main" id="{6C5CB74D-8823-C919-1E49-1333570D6FDA}"/>
              </a:ext>
            </a:extLst>
          </p:cNvPr>
          <p:cNvGrpSpPr/>
          <p:nvPr/>
        </p:nvGrpSpPr>
        <p:grpSpPr>
          <a:xfrm>
            <a:off x="556286" y="1271361"/>
            <a:ext cx="5888555" cy="1315006"/>
            <a:chOff x="783564" y="1680888"/>
            <a:chExt cx="5783484" cy="1291542"/>
          </a:xfrm>
        </p:grpSpPr>
        <p:pic>
          <p:nvPicPr>
            <p:cNvPr id="8" name="Picture 7">
              <a:hlinkClick r:id="rId7"/>
              <a:extLst>
                <a:ext uri="{FF2B5EF4-FFF2-40B4-BE49-F238E27FC236}">
                  <a16:creationId xmlns:a16="http://schemas.microsoft.com/office/drawing/2014/main" id="{B1186561-B63B-1E10-1CAD-28A66CB7C529}"/>
                </a:ext>
              </a:extLst>
            </p:cNvPr>
            <p:cNvPicPr>
              <a:picLocks noChangeAspect="1"/>
            </p:cNvPicPr>
            <p:nvPr/>
          </p:nvPicPr>
          <p:blipFill>
            <a:blip r:embed="rId8"/>
            <a:stretch>
              <a:fillRect/>
            </a:stretch>
          </p:blipFill>
          <p:spPr>
            <a:xfrm>
              <a:off x="783564" y="1680888"/>
              <a:ext cx="1291542" cy="1291542"/>
            </a:xfrm>
            <a:prstGeom prst="rect">
              <a:avLst/>
            </a:prstGeom>
          </p:spPr>
        </p:pic>
        <p:pic>
          <p:nvPicPr>
            <p:cNvPr id="9" name="Picture 8">
              <a:extLst>
                <a:ext uri="{FF2B5EF4-FFF2-40B4-BE49-F238E27FC236}">
                  <a16:creationId xmlns:a16="http://schemas.microsoft.com/office/drawing/2014/main" id="{025777FC-2AF1-33E2-EC6D-87A0851FEFC2}"/>
                </a:ext>
              </a:extLst>
            </p:cNvPr>
            <p:cNvPicPr>
              <a:picLocks noChangeAspect="1"/>
            </p:cNvPicPr>
            <p:nvPr/>
          </p:nvPicPr>
          <p:blipFill>
            <a:blip r:embed="rId9"/>
            <a:stretch>
              <a:fillRect/>
            </a:stretch>
          </p:blipFill>
          <p:spPr>
            <a:xfrm>
              <a:off x="2167704" y="1865080"/>
              <a:ext cx="4399344" cy="784263"/>
            </a:xfrm>
            <a:prstGeom prst="rect">
              <a:avLst/>
            </a:prstGeom>
          </p:spPr>
        </p:pic>
      </p:grpSp>
      <p:grpSp>
        <p:nvGrpSpPr>
          <p:cNvPr id="16" name="Group 15">
            <a:extLst>
              <a:ext uri="{FF2B5EF4-FFF2-40B4-BE49-F238E27FC236}">
                <a16:creationId xmlns:a16="http://schemas.microsoft.com/office/drawing/2014/main" id="{6D351A77-95D8-2F69-CA73-DE2D2B17C08E}"/>
              </a:ext>
            </a:extLst>
          </p:cNvPr>
          <p:cNvGrpSpPr/>
          <p:nvPr/>
        </p:nvGrpSpPr>
        <p:grpSpPr>
          <a:xfrm>
            <a:off x="7191195" y="545711"/>
            <a:ext cx="4238104" cy="1826375"/>
            <a:chOff x="6303086" y="1497799"/>
            <a:chExt cx="3095327" cy="1333905"/>
          </a:xfrm>
        </p:grpSpPr>
        <p:pic>
          <p:nvPicPr>
            <p:cNvPr id="14" name="Picture 13" descr="A hexagon shaped object with different colors&#10;&#10;AI-generated content may be incorrect.">
              <a:hlinkClick r:id="rId10"/>
              <a:extLst>
                <a:ext uri="{FF2B5EF4-FFF2-40B4-BE49-F238E27FC236}">
                  <a16:creationId xmlns:a16="http://schemas.microsoft.com/office/drawing/2014/main" id="{3AC36A9D-F58C-DEB5-6628-274F14FC4B8F}"/>
                </a:ext>
              </a:extLst>
            </p:cNvPr>
            <p:cNvPicPr>
              <a:picLocks noChangeAspect="1"/>
            </p:cNvPicPr>
            <p:nvPr/>
          </p:nvPicPr>
          <p:blipFill>
            <a:blip r:embed="rId11"/>
            <a:stretch>
              <a:fillRect/>
            </a:stretch>
          </p:blipFill>
          <p:spPr>
            <a:xfrm>
              <a:off x="6303086" y="1497799"/>
              <a:ext cx="1154870" cy="1333905"/>
            </a:xfrm>
            <a:prstGeom prst="rect">
              <a:avLst/>
            </a:prstGeom>
          </p:spPr>
        </p:pic>
        <p:sp>
          <p:nvSpPr>
            <p:cNvPr id="15" name="TextBox 14">
              <a:extLst>
                <a:ext uri="{FF2B5EF4-FFF2-40B4-BE49-F238E27FC236}">
                  <a16:creationId xmlns:a16="http://schemas.microsoft.com/office/drawing/2014/main" id="{0F4C754A-673C-8C09-7AA7-AC3C322A9347}"/>
                </a:ext>
              </a:extLst>
            </p:cNvPr>
            <p:cNvSpPr txBox="1"/>
            <p:nvPr/>
          </p:nvSpPr>
          <p:spPr>
            <a:xfrm>
              <a:off x="7665448" y="1980086"/>
              <a:ext cx="1732965" cy="337180"/>
            </a:xfrm>
            <a:prstGeom prst="rect">
              <a:avLst/>
            </a:prstGeom>
            <a:noFill/>
          </p:spPr>
          <p:txBody>
            <a:bodyPr wrap="none" rtlCol="0">
              <a:spAutoFit/>
            </a:bodyPr>
            <a:lstStyle/>
            <a:p>
              <a:r>
                <a:rPr lang="en-US" sz="2400" dirty="0">
                  <a:latin typeface="IBM Plex Sans" panose="020B0503050203000203" pitchFamily="34" charset="0"/>
                </a:rPr>
                <a:t>IBM Granite 3.3</a:t>
              </a:r>
            </a:p>
          </p:txBody>
        </p:sp>
      </p:grpSp>
      <p:pic>
        <p:nvPicPr>
          <p:cNvPr id="2" name="Picture 1">
            <a:hlinkClick r:id="rId12"/>
            <a:extLst>
              <a:ext uri="{FF2B5EF4-FFF2-40B4-BE49-F238E27FC236}">
                <a16:creationId xmlns:a16="http://schemas.microsoft.com/office/drawing/2014/main" id="{DDA35078-BC98-FB53-9836-AABCB17F7B96}"/>
              </a:ext>
            </a:extLst>
          </p:cNvPr>
          <p:cNvPicPr>
            <a:picLocks noChangeAspect="1"/>
          </p:cNvPicPr>
          <p:nvPr/>
        </p:nvPicPr>
        <p:blipFill>
          <a:blip r:embed="rId13"/>
          <a:stretch>
            <a:fillRect/>
          </a:stretch>
        </p:blipFill>
        <p:spPr>
          <a:xfrm>
            <a:off x="4282714" y="3640963"/>
            <a:ext cx="1816100" cy="2590800"/>
          </a:xfrm>
          <a:prstGeom prst="rect">
            <a:avLst/>
          </a:prstGeom>
        </p:spPr>
      </p:pic>
      <p:pic>
        <p:nvPicPr>
          <p:cNvPr id="3" name="Picture 2">
            <a:hlinkClick r:id="rId14"/>
            <a:extLst>
              <a:ext uri="{FF2B5EF4-FFF2-40B4-BE49-F238E27FC236}">
                <a16:creationId xmlns:a16="http://schemas.microsoft.com/office/drawing/2014/main" id="{18FFE501-1BC3-D5A7-B255-BCE6A5EA5176}"/>
              </a:ext>
            </a:extLst>
          </p:cNvPr>
          <p:cNvPicPr>
            <a:picLocks noChangeAspect="1"/>
          </p:cNvPicPr>
          <p:nvPr/>
        </p:nvPicPr>
        <p:blipFill>
          <a:blip r:embed="rId15"/>
          <a:stretch>
            <a:fillRect/>
          </a:stretch>
        </p:blipFill>
        <p:spPr>
          <a:xfrm>
            <a:off x="7043826" y="4936363"/>
            <a:ext cx="4500840" cy="830998"/>
          </a:xfrm>
          <a:prstGeom prst="rect">
            <a:avLst/>
          </a:prstGeom>
        </p:spPr>
      </p:pic>
      <p:grpSp>
        <p:nvGrpSpPr>
          <p:cNvPr id="11" name="Group 10">
            <a:extLst>
              <a:ext uri="{FF2B5EF4-FFF2-40B4-BE49-F238E27FC236}">
                <a16:creationId xmlns:a16="http://schemas.microsoft.com/office/drawing/2014/main" id="{34C5F6E6-1693-C05B-1944-326725F4ACBC}"/>
              </a:ext>
            </a:extLst>
          </p:cNvPr>
          <p:cNvGrpSpPr/>
          <p:nvPr/>
        </p:nvGrpSpPr>
        <p:grpSpPr>
          <a:xfrm>
            <a:off x="841769" y="4384644"/>
            <a:ext cx="1701107" cy="2028913"/>
            <a:chOff x="876896" y="2539270"/>
            <a:chExt cx="1701107" cy="2028913"/>
          </a:xfrm>
        </p:grpSpPr>
        <p:pic>
          <p:nvPicPr>
            <p:cNvPr id="1026" name="Picture 2">
              <a:hlinkClick r:id="rId16"/>
              <a:extLst>
                <a:ext uri="{FF2B5EF4-FFF2-40B4-BE49-F238E27FC236}">
                  <a16:creationId xmlns:a16="http://schemas.microsoft.com/office/drawing/2014/main" id="{9155B657-87CA-4F22-BA25-7D253F25E3DC}"/>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933562" y="2539270"/>
              <a:ext cx="1587777" cy="1587777"/>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A8A0D34B-5F66-2F36-E6B4-E2AC58C7BB86}"/>
                </a:ext>
              </a:extLst>
            </p:cNvPr>
            <p:cNvSpPr txBox="1"/>
            <p:nvPr/>
          </p:nvSpPr>
          <p:spPr>
            <a:xfrm>
              <a:off x="876896" y="4198851"/>
              <a:ext cx="1701107" cy="369332"/>
            </a:xfrm>
            <a:prstGeom prst="rect">
              <a:avLst/>
            </a:prstGeom>
            <a:noFill/>
          </p:spPr>
          <p:txBody>
            <a:bodyPr wrap="none" rtlCol="0">
              <a:spAutoFit/>
            </a:bodyPr>
            <a:lstStyle/>
            <a:p>
              <a:r>
                <a:rPr lang="en-US" dirty="0">
                  <a:latin typeface="JetBrains Mono" panose="02000009000000000000" pitchFamily="49" charset="0"/>
                  <a:ea typeface="JetBrains Mono" panose="02000009000000000000" pitchFamily="49" charset="0"/>
                  <a:cs typeface="JetBrains Mono" panose="02000009000000000000" pitchFamily="49" charset="0"/>
                </a:rPr>
                <a:t>Pycharm Pro</a:t>
              </a:r>
            </a:p>
          </p:txBody>
        </p:sp>
      </p:grpSp>
    </p:spTree>
    <p:extLst>
      <p:ext uri="{BB962C8B-B14F-4D97-AF65-F5344CB8AC3E}">
        <p14:creationId xmlns:p14="http://schemas.microsoft.com/office/powerpoint/2010/main" val="9823157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329CF5-2AD9-6B64-EF56-F9C77A923832}"/>
            </a:ext>
          </a:extLst>
        </p:cNvPr>
        <p:cNvGrpSpPr/>
        <p:nvPr/>
      </p:nvGrpSpPr>
      <p:grpSpPr>
        <a:xfrm>
          <a:off x="0" y="0"/>
          <a:ext cx="0" cy="0"/>
          <a:chOff x="0" y="0"/>
          <a:chExt cx="0" cy="0"/>
        </a:xfrm>
      </p:grpSpPr>
      <p:pic>
        <p:nvPicPr>
          <p:cNvPr id="14" name="Picture 13" descr="A hexagon shaped object with different colors&#10;&#10;AI-generated content may be incorrect.">
            <a:hlinkClick r:id="rId3"/>
            <a:extLst>
              <a:ext uri="{FF2B5EF4-FFF2-40B4-BE49-F238E27FC236}">
                <a16:creationId xmlns:a16="http://schemas.microsoft.com/office/drawing/2014/main" id="{025CFB10-8135-A544-BA1A-B6938184B27D}"/>
              </a:ext>
            </a:extLst>
          </p:cNvPr>
          <p:cNvPicPr>
            <a:picLocks noChangeAspect="1"/>
          </p:cNvPicPr>
          <p:nvPr/>
        </p:nvPicPr>
        <p:blipFill>
          <a:blip r:embed="rId4"/>
          <a:stretch>
            <a:fillRect/>
          </a:stretch>
        </p:blipFill>
        <p:spPr>
          <a:xfrm>
            <a:off x="276046" y="223162"/>
            <a:ext cx="838380" cy="968351"/>
          </a:xfrm>
          <a:prstGeom prst="rect">
            <a:avLst/>
          </a:prstGeom>
        </p:spPr>
      </p:pic>
      <p:sp>
        <p:nvSpPr>
          <p:cNvPr id="15" name="TextBox 14">
            <a:extLst>
              <a:ext uri="{FF2B5EF4-FFF2-40B4-BE49-F238E27FC236}">
                <a16:creationId xmlns:a16="http://schemas.microsoft.com/office/drawing/2014/main" id="{1DC58B19-DA98-F250-A7C2-918BC64D1C87}"/>
              </a:ext>
            </a:extLst>
          </p:cNvPr>
          <p:cNvSpPr txBox="1"/>
          <p:nvPr/>
        </p:nvSpPr>
        <p:spPr>
          <a:xfrm>
            <a:off x="1341283" y="414949"/>
            <a:ext cx="3062057" cy="584775"/>
          </a:xfrm>
          <a:prstGeom prst="rect">
            <a:avLst/>
          </a:prstGeom>
          <a:noFill/>
        </p:spPr>
        <p:txBody>
          <a:bodyPr wrap="none" rtlCol="0">
            <a:spAutoFit/>
          </a:bodyPr>
          <a:lstStyle/>
          <a:p>
            <a:r>
              <a:rPr lang="en-US" sz="3200" dirty="0">
                <a:latin typeface="IBM Plex Sans Light" panose="020B0503050203000203" pitchFamily="34" charset="0"/>
              </a:rPr>
              <a:t>IBM Granite 3.3</a:t>
            </a:r>
          </a:p>
        </p:txBody>
      </p:sp>
      <p:sp>
        <p:nvSpPr>
          <p:cNvPr id="12" name="TextBox 11">
            <a:extLst>
              <a:ext uri="{FF2B5EF4-FFF2-40B4-BE49-F238E27FC236}">
                <a16:creationId xmlns:a16="http://schemas.microsoft.com/office/drawing/2014/main" id="{27958194-F5E1-1398-2D4F-D7A134CF66CA}"/>
              </a:ext>
            </a:extLst>
          </p:cNvPr>
          <p:cNvSpPr txBox="1"/>
          <p:nvPr/>
        </p:nvSpPr>
        <p:spPr>
          <a:xfrm>
            <a:off x="695236" y="1595368"/>
            <a:ext cx="10734764" cy="4524315"/>
          </a:xfrm>
          <a:prstGeom prst="rect">
            <a:avLst/>
          </a:prstGeom>
          <a:noFill/>
        </p:spPr>
        <p:txBody>
          <a:bodyPr wrap="square" rtlCol="0">
            <a:spAutoFit/>
          </a:bodyPr>
          <a:lstStyle/>
          <a:p>
            <a:r>
              <a:rPr lang="en-US" sz="3200" dirty="0">
                <a:latin typeface="IBM Plex Sans Light" panose="020B0503050203000203" pitchFamily="34" charset="0"/>
              </a:rPr>
              <a:t>Free open-source model.</a:t>
            </a:r>
          </a:p>
          <a:p>
            <a:endParaRPr lang="en-US" sz="3200" dirty="0">
              <a:latin typeface="IBM Plex Sans Light" panose="020B0503050203000203" pitchFamily="34" charset="0"/>
            </a:endParaRPr>
          </a:p>
          <a:p>
            <a:r>
              <a:rPr lang="en-US" sz="3200" dirty="0">
                <a:latin typeface="IBM Plex Sans Light" panose="020B0503050203000203" pitchFamily="34" charset="0"/>
              </a:rPr>
              <a:t>Strong emphasis on legal compliance and transparency.</a:t>
            </a:r>
          </a:p>
          <a:p>
            <a:endParaRPr lang="en-US" sz="3200" dirty="0">
              <a:latin typeface="IBM Plex Sans Light" panose="020B0503050203000203" pitchFamily="34" charset="0"/>
            </a:endParaRPr>
          </a:p>
          <a:p>
            <a:r>
              <a:rPr lang="en-US" sz="3200" dirty="0">
                <a:latin typeface="IBM Plex Sans Light" panose="020B0503050203000203" pitchFamily="34" charset="0"/>
              </a:rPr>
              <a:t>Features</a:t>
            </a:r>
          </a:p>
          <a:p>
            <a:pPr marL="914400" lvl="1" indent="-457200">
              <a:buFont typeface="Arial" panose="020B0604020202020204" pitchFamily="34" charset="0"/>
              <a:buChar char="•"/>
            </a:pPr>
            <a:r>
              <a:rPr lang="en-US" sz="3200" dirty="0" err="1">
                <a:latin typeface="IBM Plex Sans Light" panose="020B0503050203000203" pitchFamily="34" charset="0"/>
              </a:rPr>
              <a:t>aLoRA</a:t>
            </a:r>
            <a:r>
              <a:rPr lang="en-US" sz="3200" dirty="0">
                <a:latin typeface="IBM Plex Sans Light" panose="020B0503050203000203" pitchFamily="34" charset="0"/>
              </a:rPr>
              <a:t> templates</a:t>
            </a:r>
          </a:p>
          <a:p>
            <a:pPr marL="914400" lvl="1" indent="-457200">
              <a:buFont typeface="Arial" panose="020B0604020202020204" pitchFamily="34" charset="0"/>
              <a:buChar char="•"/>
            </a:pPr>
            <a:r>
              <a:rPr lang="en-US" sz="3200" dirty="0">
                <a:latin typeface="IBM Plex Sans Light" panose="020B0503050203000203" pitchFamily="34" charset="0"/>
              </a:rPr>
              <a:t>Speech recognition / Speech translation</a:t>
            </a:r>
          </a:p>
          <a:p>
            <a:pPr marL="914400" lvl="1" indent="-457200">
              <a:buFont typeface="Arial" panose="020B0604020202020204" pitchFamily="34" charset="0"/>
              <a:buChar char="•"/>
            </a:pPr>
            <a:r>
              <a:rPr lang="en-US" sz="3200" dirty="0">
                <a:latin typeface="IBM Plex Sans Light" panose="020B0503050203000203" pitchFamily="34" charset="0"/>
              </a:rPr>
              <a:t>Image understanding</a:t>
            </a:r>
          </a:p>
          <a:p>
            <a:pPr marL="914400" lvl="1" indent="-457200">
              <a:buFont typeface="Arial" panose="020B0604020202020204" pitchFamily="34" charset="0"/>
              <a:buChar char="•"/>
            </a:pPr>
            <a:r>
              <a:rPr lang="en-US" sz="3200" dirty="0">
                <a:latin typeface="IBM Plex Sans Light" panose="020B0503050203000203" pitchFamily="34" charset="0"/>
              </a:rPr>
              <a:t>Fill in the middle (FIM)</a:t>
            </a:r>
          </a:p>
        </p:txBody>
      </p:sp>
    </p:spTree>
    <p:extLst>
      <p:ext uri="{BB962C8B-B14F-4D97-AF65-F5344CB8AC3E}">
        <p14:creationId xmlns:p14="http://schemas.microsoft.com/office/powerpoint/2010/main" val="6461227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F1A2A6-2C2A-F530-BFB7-DC0121386DAD}"/>
            </a:ext>
          </a:extLst>
        </p:cNvPr>
        <p:cNvGrpSpPr/>
        <p:nvPr/>
      </p:nvGrpSpPr>
      <p:grpSpPr>
        <a:xfrm>
          <a:off x="0" y="0"/>
          <a:ext cx="0" cy="0"/>
          <a:chOff x="0" y="0"/>
          <a:chExt cx="0" cy="0"/>
        </a:xfrm>
      </p:grpSpPr>
      <p:pic>
        <p:nvPicPr>
          <p:cNvPr id="4" name="Picture 3">
            <a:hlinkClick r:id="rId3"/>
            <a:extLst>
              <a:ext uri="{FF2B5EF4-FFF2-40B4-BE49-F238E27FC236}">
                <a16:creationId xmlns:a16="http://schemas.microsoft.com/office/drawing/2014/main" id="{554A7F49-9C2C-9283-7498-6CC4B042DD83}"/>
              </a:ext>
            </a:extLst>
          </p:cNvPr>
          <p:cNvPicPr>
            <a:picLocks noChangeAspect="1"/>
          </p:cNvPicPr>
          <p:nvPr/>
        </p:nvPicPr>
        <p:blipFill>
          <a:blip r:embed="rId4"/>
          <a:stretch>
            <a:fillRect/>
          </a:stretch>
        </p:blipFill>
        <p:spPr>
          <a:xfrm>
            <a:off x="168897" y="110250"/>
            <a:ext cx="2431428" cy="798142"/>
          </a:xfrm>
          <a:prstGeom prst="rect">
            <a:avLst/>
          </a:prstGeom>
        </p:spPr>
      </p:pic>
      <p:sp>
        <p:nvSpPr>
          <p:cNvPr id="12" name="TextBox 11">
            <a:extLst>
              <a:ext uri="{FF2B5EF4-FFF2-40B4-BE49-F238E27FC236}">
                <a16:creationId xmlns:a16="http://schemas.microsoft.com/office/drawing/2014/main" id="{CDCD5B2D-CF85-B35B-E19E-DBAEBF719483}"/>
              </a:ext>
            </a:extLst>
          </p:cNvPr>
          <p:cNvSpPr txBox="1"/>
          <p:nvPr/>
        </p:nvSpPr>
        <p:spPr>
          <a:xfrm>
            <a:off x="168896" y="908392"/>
            <a:ext cx="11261103" cy="707886"/>
          </a:xfrm>
          <a:prstGeom prst="rect">
            <a:avLst/>
          </a:prstGeom>
          <a:noFill/>
        </p:spPr>
        <p:txBody>
          <a:bodyPr wrap="square" rtlCol="0">
            <a:spAutoFit/>
          </a:bodyPr>
          <a:lstStyle/>
          <a:p>
            <a:r>
              <a:rPr lang="en-US" sz="2000" u="none" strike="noStrike" dirty="0">
                <a:solidFill>
                  <a:srgbClr val="000000"/>
                </a:solidFill>
                <a:effectLst/>
                <a:latin typeface="Roboto Light" panose="02000000000000000000" pitchFamily="2" charset="0"/>
                <a:ea typeface="Roboto Light" panose="02000000000000000000" pitchFamily="2" charset="0"/>
              </a:rPr>
              <a:t>CrewAI is an agentic framework for coordinating role-based AI agents to complete complex tasks collaboratively.</a:t>
            </a:r>
            <a:endParaRPr lang="en-US" sz="2000" dirty="0">
              <a:latin typeface="Roboto Light" panose="02000000000000000000" pitchFamily="2" charset="0"/>
              <a:ea typeface="Roboto Light" panose="02000000000000000000" pitchFamily="2" charset="0"/>
            </a:endParaRPr>
          </a:p>
        </p:txBody>
      </p:sp>
      <p:sp>
        <p:nvSpPr>
          <p:cNvPr id="13" name="TextBox 12">
            <a:extLst>
              <a:ext uri="{FF2B5EF4-FFF2-40B4-BE49-F238E27FC236}">
                <a16:creationId xmlns:a16="http://schemas.microsoft.com/office/drawing/2014/main" id="{4A0DF28F-3E1A-E32D-A351-07B790F47976}"/>
              </a:ext>
            </a:extLst>
          </p:cNvPr>
          <p:cNvSpPr txBox="1"/>
          <p:nvPr/>
        </p:nvSpPr>
        <p:spPr>
          <a:xfrm>
            <a:off x="168896" y="1733498"/>
            <a:ext cx="3039615" cy="523220"/>
          </a:xfrm>
          <a:prstGeom prst="rect">
            <a:avLst/>
          </a:prstGeom>
          <a:noFill/>
        </p:spPr>
        <p:txBody>
          <a:bodyPr wrap="none" rtlCol="0">
            <a:spAutoFit/>
          </a:bodyPr>
          <a:lstStyle/>
          <a:p>
            <a:r>
              <a:rPr lang="en-US" sz="1400" b="1" dirty="0">
                <a:latin typeface="Roboto Light" panose="02000000000000000000" pitchFamily="2" charset="0"/>
                <a:ea typeface="Roboto Light" panose="02000000000000000000" pitchFamily="2" charset="0"/>
              </a:rPr>
              <a:t>Example</a:t>
            </a:r>
            <a:r>
              <a:rPr lang="en-US" sz="1400" dirty="0">
                <a:latin typeface="Roboto Light" panose="02000000000000000000" pitchFamily="2" charset="0"/>
                <a:ea typeface="Roboto Light" panose="02000000000000000000" pitchFamily="2" charset="0"/>
              </a:rPr>
              <a:t>: Citizen's information Crew</a:t>
            </a:r>
          </a:p>
          <a:p>
            <a:r>
              <a:rPr lang="en-US" sz="1400" b="1" dirty="0">
                <a:latin typeface="Roboto Light" panose="02000000000000000000" pitchFamily="2" charset="0"/>
                <a:ea typeface="Roboto Light" panose="02000000000000000000" pitchFamily="2" charset="0"/>
              </a:rPr>
              <a:t>Topic: </a:t>
            </a:r>
            <a:r>
              <a:rPr lang="en-US" sz="1400" dirty="0">
                <a:latin typeface="Roboto Light" panose="02000000000000000000" pitchFamily="2" charset="0"/>
                <a:ea typeface="Roboto Light" panose="02000000000000000000" pitchFamily="2" charset="0"/>
              </a:rPr>
              <a:t>Elderly support services</a:t>
            </a:r>
          </a:p>
        </p:txBody>
      </p:sp>
      <p:pic>
        <p:nvPicPr>
          <p:cNvPr id="17" name="Picture 16">
            <a:extLst>
              <a:ext uri="{FF2B5EF4-FFF2-40B4-BE49-F238E27FC236}">
                <a16:creationId xmlns:a16="http://schemas.microsoft.com/office/drawing/2014/main" id="{5C6AC6A2-E59A-8FC3-FF61-6E1AB24A9757}"/>
              </a:ext>
            </a:extLst>
          </p:cNvPr>
          <p:cNvPicPr>
            <a:picLocks noChangeAspect="1"/>
          </p:cNvPicPr>
          <p:nvPr/>
        </p:nvPicPr>
        <p:blipFill>
          <a:blip r:embed="rId5"/>
          <a:stretch>
            <a:fillRect/>
          </a:stretch>
        </p:blipFill>
        <p:spPr>
          <a:xfrm>
            <a:off x="6814458" y="2262609"/>
            <a:ext cx="5010867" cy="4059864"/>
          </a:xfrm>
          <a:prstGeom prst="rect">
            <a:avLst/>
          </a:prstGeom>
          <a:ln>
            <a:solidFill>
              <a:schemeClr val="accent1"/>
            </a:solidFill>
          </a:ln>
          <a:effectLst>
            <a:outerShdw blurRad="50800" dist="38100" dir="2700000" algn="tl" rotWithShape="0">
              <a:prstClr val="black">
                <a:alpha val="40000"/>
              </a:prstClr>
            </a:outerShdw>
          </a:effectLst>
        </p:spPr>
      </p:pic>
      <p:grpSp>
        <p:nvGrpSpPr>
          <p:cNvPr id="37" name="Group 36">
            <a:extLst>
              <a:ext uri="{FF2B5EF4-FFF2-40B4-BE49-F238E27FC236}">
                <a16:creationId xmlns:a16="http://schemas.microsoft.com/office/drawing/2014/main" id="{5057A091-4FF0-8060-2B24-116460E3E7CF}"/>
              </a:ext>
            </a:extLst>
          </p:cNvPr>
          <p:cNvGrpSpPr/>
          <p:nvPr/>
        </p:nvGrpSpPr>
        <p:grpSpPr>
          <a:xfrm>
            <a:off x="512028" y="2330467"/>
            <a:ext cx="1694695" cy="4396977"/>
            <a:chOff x="512028" y="2330467"/>
            <a:chExt cx="1694695" cy="4396977"/>
          </a:xfrm>
        </p:grpSpPr>
        <p:pic>
          <p:nvPicPr>
            <p:cNvPr id="19" name="Picture 18" descr="A cartoon of a person wearing a headset&#10;&#10;AI-generated content may be incorrect.">
              <a:extLst>
                <a:ext uri="{FF2B5EF4-FFF2-40B4-BE49-F238E27FC236}">
                  <a16:creationId xmlns:a16="http://schemas.microsoft.com/office/drawing/2014/main" id="{C397824A-81ED-E7E6-F50D-B9B2A4999150}"/>
                </a:ext>
              </a:extLst>
            </p:cNvPr>
            <p:cNvPicPr>
              <a:picLocks noChangeAspect="1"/>
            </p:cNvPicPr>
            <p:nvPr/>
          </p:nvPicPr>
          <p:blipFill>
            <a:blip r:embed="rId6"/>
            <a:stretch>
              <a:fillRect/>
            </a:stretch>
          </p:blipFill>
          <p:spPr>
            <a:xfrm>
              <a:off x="845314" y="2330467"/>
              <a:ext cx="1035050" cy="1039301"/>
            </a:xfrm>
            <a:prstGeom prst="rect">
              <a:avLst/>
            </a:prstGeom>
          </p:spPr>
        </p:pic>
        <p:pic>
          <p:nvPicPr>
            <p:cNvPr id="21" name="Picture 20" descr="A person with glasses and beard&#10;&#10;AI-generated content may be incorrect.">
              <a:extLst>
                <a:ext uri="{FF2B5EF4-FFF2-40B4-BE49-F238E27FC236}">
                  <a16:creationId xmlns:a16="http://schemas.microsoft.com/office/drawing/2014/main" id="{A49EC05B-F8E3-748F-3F56-A949CE0FEE38}"/>
                </a:ext>
              </a:extLst>
            </p:cNvPr>
            <p:cNvPicPr>
              <a:picLocks noChangeAspect="1"/>
            </p:cNvPicPr>
            <p:nvPr/>
          </p:nvPicPr>
          <p:blipFill>
            <a:blip r:embed="rId7"/>
            <a:stretch>
              <a:fillRect/>
            </a:stretch>
          </p:blipFill>
          <p:spPr>
            <a:xfrm>
              <a:off x="845314" y="3865643"/>
              <a:ext cx="1035050" cy="1039301"/>
            </a:xfrm>
            <a:prstGeom prst="rect">
              <a:avLst/>
            </a:prstGeom>
          </p:spPr>
        </p:pic>
        <p:pic>
          <p:nvPicPr>
            <p:cNvPr id="25" name="Picture 24" descr="A cartoon of a person smiling&#10;&#10;AI-generated content may be incorrect.">
              <a:extLst>
                <a:ext uri="{FF2B5EF4-FFF2-40B4-BE49-F238E27FC236}">
                  <a16:creationId xmlns:a16="http://schemas.microsoft.com/office/drawing/2014/main" id="{236BB61B-D52D-9B2D-4295-78E6182FA3CA}"/>
                </a:ext>
              </a:extLst>
            </p:cNvPr>
            <p:cNvPicPr>
              <a:picLocks noChangeAspect="1"/>
            </p:cNvPicPr>
            <p:nvPr/>
          </p:nvPicPr>
          <p:blipFill>
            <a:blip r:embed="rId8"/>
            <a:stretch>
              <a:fillRect/>
            </a:stretch>
          </p:blipFill>
          <p:spPr>
            <a:xfrm>
              <a:off x="845315" y="5284376"/>
              <a:ext cx="1035049" cy="1041904"/>
            </a:xfrm>
            <a:prstGeom prst="rect">
              <a:avLst/>
            </a:prstGeom>
          </p:spPr>
        </p:pic>
        <p:sp>
          <p:nvSpPr>
            <p:cNvPr id="30" name="TextBox 29">
              <a:extLst>
                <a:ext uri="{FF2B5EF4-FFF2-40B4-BE49-F238E27FC236}">
                  <a16:creationId xmlns:a16="http://schemas.microsoft.com/office/drawing/2014/main" id="{AE3CC6DB-9DBC-0799-DAE0-300464B8D927}"/>
                </a:ext>
              </a:extLst>
            </p:cNvPr>
            <p:cNvSpPr txBox="1"/>
            <p:nvPr/>
          </p:nvSpPr>
          <p:spPr>
            <a:xfrm>
              <a:off x="512028" y="3463817"/>
              <a:ext cx="1694695" cy="307777"/>
            </a:xfrm>
            <a:prstGeom prst="rect">
              <a:avLst/>
            </a:prstGeom>
            <a:noFill/>
          </p:spPr>
          <p:txBody>
            <a:bodyPr wrap="none" rtlCol="0">
              <a:spAutoFit/>
            </a:bodyPr>
            <a:lstStyle/>
            <a:p>
              <a:pPr algn="ctr"/>
              <a:r>
                <a:rPr lang="en-US" sz="1400" b="1" dirty="0">
                  <a:latin typeface="Roboto Light" panose="02000000000000000000" pitchFamily="2" charset="0"/>
                  <a:ea typeface="Roboto Light" panose="02000000000000000000" pitchFamily="2" charset="0"/>
                </a:rPr>
                <a:t>Customer Support</a:t>
              </a:r>
              <a:endParaRPr lang="en-US" sz="1400" b="1" dirty="0"/>
            </a:p>
          </p:txBody>
        </p:sp>
        <p:sp>
          <p:nvSpPr>
            <p:cNvPr id="31" name="TextBox 30">
              <a:extLst>
                <a:ext uri="{FF2B5EF4-FFF2-40B4-BE49-F238E27FC236}">
                  <a16:creationId xmlns:a16="http://schemas.microsoft.com/office/drawing/2014/main" id="{8D1A20D2-5576-5268-E8BC-9325E7657A78}"/>
                </a:ext>
              </a:extLst>
            </p:cNvPr>
            <p:cNvSpPr txBox="1"/>
            <p:nvPr/>
          </p:nvSpPr>
          <p:spPr>
            <a:xfrm>
              <a:off x="798163" y="4941742"/>
              <a:ext cx="1122423" cy="307777"/>
            </a:xfrm>
            <a:prstGeom prst="rect">
              <a:avLst/>
            </a:prstGeom>
            <a:noFill/>
          </p:spPr>
          <p:txBody>
            <a:bodyPr wrap="none" rtlCol="0">
              <a:spAutoFit/>
            </a:bodyPr>
            <a:lstStyle/>
            <a:p>
              <a:pPr algn="ctr"/>
              <a:r>
                <a:rPr lang="en-US" sz="1400" b="1" dirty="0">
                  <a:latin typeface="Roboto Light" panose="02000000000000000000" pitchFamily="2" charset="0"/>
                  <a:ea typeface="Roboto Light" panose="02000000000000000000" pitchFamily="2" charset="0"/>
                </a:rPr>
                <a:t>Researcher</a:t>
              </a:r>
              <a:endParaRPr lang="en-US" sz="1400" b="1" dirty="0"/>
            </a:p>
          </p:txBody>
        </p:sp>
        <p:sp>
          <p:nvSpPr>
            <p:cNvPr id="32" name="TextBox 31">
              <a:extLst>
                <a:ext uri="{FF2B5EF4-FFF2-40B4-BE49-F238E27FC236}">
                  <a16:creationId xmlns:a16="http://schemas.microsoft.com/office/drawing/2014/main" id="{A9243219-F29D-7142-849F-5A1415CE0491}"/>
                </a:ext>
              </a:extLst>
            </p:cNvPr>
            <p:cNvSpPr txBox="1"/>
            <p:nvPr/>
          </p:nvSpPr>
          <p:spPr>
            <a:xfrm>
              <a:off x="544086" y="6419667"/>
              <a:ext cx="1630575" cy="307777"/>
            </a:xfrm>
            <a:prstGeom prst="rect">
              <a:avLst/>
            </a:prstGeom>
            <a:noFill/>
          </p:spPr>
          <p:txBody>
            <a:bodyPr wrap="none" rtlCol="0">
              <a:spAutoFit/>
            </a:bodyPr>
            <a:lstStyle/>
            <a:p>
              <a:pPr algn="ctr"/>
              <a:r>
                <a:rPr lang="en-US" sz="1400" b="1" dirty="0">
                  <a:latin typeface="Roboto Light" panose="02000000000000000000" pitchFamily="2" charset="0"/>
                  <a:ea typeface="Roboto Light" panose="02000000000000000000" pitchFamily="2" charset="0"/>
                </a:rPr>
                <a:t>Reporting analyst</a:t>
              </a:r>
              <a:endParaRPr lang="en-US" sz="1400" b="1" dirty="0"/>
            </a:p>
          </p:txBody>
        </p:sp>
      </p:grpSp>
      <p:grpSp>
        <p:nvGrpSpPr>
          <p:cNvPr id="38" name="Group 37">
            <a:extLst>
              <a:ext uri="{FF2B5EF4-FFF2-40B4-BE49-F238E27FC236}">
                <a16:creationId xmlns:a16="http://schemas.microsoft.com/office/drawing/2014/main" id="{FD670B4A-A5FB-95B7-CE2F-9B574BDBF12F}"/>
              </a:ext>
            </a:extLst>
          </p:cNvPr>
          <p:cNvGrpSpPr/>
          <p:nvPr/>
        </p:nvGrpSpPr>
        <p:grpSpPr>
          <a:xfrm>
            <a:off x="3402990" y="2400327"/>
            <a:ext cx="2834524" cy="3959305"/>
            <a:chOff x="3402990" y="2400327"/>
            <a:chExt cx="2834524" cy="3959305"/>
          </a:xfrm>
        </p:grpSpPr>
        <p:pic>
          <p:nvPicPr>
            <p:cNvPr id="23" name="Picture 22" descr="A green circle with a checklist and a circle&#10;&#10;AI-generated content may be incorrect.">
              <a:extLst>
                <a:ext uri="{FF2B5EF4-FFF2-40B4-BE49-F238E27FC236}">
                  <a16:creationId xmlns:a16="http://schemas.microsoft.com/office/drawing/2014/main" id="{63A07C3E-204C-4F4B-1C21-1CA4256DD0AB}"/>
                </a:ext>
              </a:extLst>
            </p:cNvPr>
            <p:cNvPicPr>
              <a:picLocks noChangeAspect="1"/>
            </p:cNvPicPr>
            <p:nvPr/>
          </p:nvPicPr>
          <p:blipFill>
            <a:blip r:embed="rId9"/>
            <a:stretch>
              <a:fillRect/>
            </a:stretch>
          </p:blipFill>
          <p:spPr>
            <a:xfrm>
              <a:off x="3415099" y="3865643"/>
              <a:ext cx="1020172" cy="1028673"/>
            </a:xfrm>
            <a:prstGeom prst="rect">
              <a:avLst/>
            </a:prstGeom>
          </p:spPr>
        </p:pic>
        <p:pic>
          <p:nvPicPr>
            <p:cNvPr id="27" name="Picture 26" descr="A magnifying glass with a piece of paper&#10;&#10;AI-generated content may be incorrect.">
              <a:extLst>
                <a:ext uri="{FF2B5EF4-FFF2-40B4-BE49-F238E27FC236}">
                  <a16:creationId xmlns:a16="http://schemas.microsoft.com/office/drawing/2014/main" id="{152B0055-1181-084D-AEA3-45F48375116F}"/>
                </a:ext>
              </a:extLst>
            </p:cNvPr>
            <p:cNvPicPr>
              <a:picLocks noChangeAspect="1"/>
            </p:cNvPicPr>
            <p:nvPr/>
          </p:nvPicPr>
          <p:blipFill>
            <a:blip r:embed="rId10"/>
            <a:stretch>
              <a:fillRect/>
            </a:stretch>
          </p:blipFill>
          <p:spPr>
            <a:xfrm>
              <a:off x="3424797" y="2400327"/>
              <a:ext cx="1015895" cy="1028673"/>
            </a:xfrm>
            <a:prstGeom prst="rect">
              <a:avLst/>
            </a:prstGeom>
          </p:spPr>
        </p:pic>
        <p:pic>
          <p:nvPicPr>
            <p:cNvPr id="29" name="Picture 28" descr="A green circle with a graph and a report&#10;&#10;AI-generated content may be incorrect.">
              <a:extLst>
                <a:ext uri="{FF2B5EF4-FFF2-40B4-BE49-F238E27FC236}">
                  <a16:creationId xmlns:a16="http://schemas.microsoft.com/office/drawing/2014/main" id="{1CB1F626-40BE-9015-23FF-0DBC7FAEE08B}"/>
                </a:ext>
              </a:extLst>
            </p:cNvPr>
            <p:cNvPicPr>
              <a:picLocks noChangeAspect="1"/>
            </p:cNvPicPr>
            <p:nvPr/>
          </p:nvPicPr>
          <p:blipFill>
            <a:blip r:embed="rId11"/>
            <a:stretch>
              <a:fillRect/>
            </a:stretch>
          </p:blipFill>
          <p:spPr>
            <a:xfrm>
              <a:off x="3402990" y="5330959"/>
              <a:ext cx="1024396" cy="1028673"/>
            </a:xfrm>
            <a:prstGeom prst="rect">
              <a:avLst/>
            </a:prstGeom>
          </p:spPr>
        </p:pic>
        <p:sp>
          <p:nvSpPr>
            <p:cNvPr id="34" name="TextBox 33">
              <a:extLst>
                <a:ext uri="{FF2B5EF4-FFF2-40B4-BE49-F238E27FC236}">
                  <a16:creationId xmlns:a16="http://schemas.microsoft.com/office/drawing/2014/main" id="{906EC266-4448-2423-CC61-FE8B8563ADE7}"/>
                </a:ext>
              </a:extLst>
            </p:cNvPr>
            <p:cNvSpPr txBox="1"/>
            <p:nvPr/>
          </p:nvSpPr>
          <p:spPr>
            <a:xfrm>
              <a:off x="4602639" y="2480785"/>
              <a:ext cx="1634875" cy="738664"/>
            </a:xfrm>
            <a:prstGeom prst="rect">
              <a:avLst/>
            </a:prstGeom>
            <a:noFill/>
          </p:spPr>
          <p:txBody>
            <a:bodyPr wrap="square">
              <a:spAutoFit/>
            </a:bodyPr>
            <a:lstStyle/>
            <a:p>
              <a:r>
                <a:rPr lang="en-US" sz="1400" dirty="0">
                  <a:latin typeface="Roboto Light" panose="02000000000000000000" pitchFamily="2" charset="0"/>
                  <a:ea typeface="Roboto Light" panose="02000000000000000000" pitchFamily="2" charset="0"/>
                </a:rPr>
                <a:t>Searches Citizen Information site for information.</a:t>
              </a:r>
              <a:endParaRPr lang="en-US" sz="1400" dirty="0"/>
            </a:p>
          </p:txBody>
        </p:sp>
        <p:sp>
          <p:nvSpPr>
            <p:cNvPr id="35" name="TextBox 34">
              <a:extLst>
                <a:ext uri="{FF2B5EF4-FFF2-40B4-BE49-F238E27FC236}">
                  <a16:creationId xmlns:a16="http://schemas.microsoft.com/office/drawing/2014/main" id="{81159EA5-D22C-E2E6-821D-B96F1ACFAA57}"/>
                </a:ext>
              </a:extLst>
            </p:cNvPr>
            <p:cNvSpPr txBox="1"/>
            <p:nvPr/>
          </p:nvSpPr>
          <p:spPr>
            <a:xfrm>
              <a:off x="4602638" y="4010647"/>
              <a:ext cx="1634875" cy="738664"/>
            </a:xfrm>
            <a:prstGeom prst="rect">
              <a:avLst/>
            </a:prstGeom>
            <a:noFill/>
          </p:spPr>
          <p:txBody>
            <a:bodyPr wrap="square">
              <a:spAutoFit/>
            </a:bodyPr>
            <a:lstStyle/>
            <a:p>
              <a:r>
                <a:rPr lang="en-US" sz="1400" dirty="0">
                  <a:latin typeface="Roboto Light" panose="02000000000000000000" pitchFamily="2" charset="0"/>
                  <a:ea typeface="Roboto Light" panose="02000000000000000000" pitchFamily="2" charset="0"/>
                </a:rPr>
                <a:t>Validates the information found matches the topic.</a:t>
              </a:r>
              <a:endParaRPr lang="en-US" sz="1400" dirty="0"/>
            </a:p>
          </p:txBody>
        </p:sp>
        <p:sp>
          <p:nvSpPr>
            <p:cNvPr id="36" name="TextBox 35">
              <a:extLst>
                <a:ext uri="{FF2B5EF4-FFF2-40B4-BE49-F238E27FC236}">
                  <a16:creationId xmlns:a16="http://schemas.microsoft.com/office/drawing/2014/main" id="{4DF03192-7AF1-FF16-50D1-A53FFADE6A8D}"/>
                </a:ext>
              </a:extLst>
            </p:cNvPr>
            <p:cNvSpPr txBox="1"/>
            <p:nvPr/>
          </p:nvSpPr>
          <p:spPr>
            <a:xfrm>
              <a:off x="4602637" y="5435996"/>
              <a:ext cx="1634875" cy="738664"/>
            </a:xfrm>
            <a:prstGeom prst="rect">
              <a:avLst/>
            </a:prstGeom>
            <a:noFill/>
          </p:spPr>
          <p:txBody>
            <a:bodyPr wrap="square">
              <a:spAutoFit/>
            </a:bodyPr>
            <a:lstStyle/>
            <a:p>
              <a:r>
                <a:rPr lang="en-US" sz="1400" dirty="0">
                  <a:latin typeface="Roboto Light" panose="02000000000000000000" pitchFamily="2" charset="0"/>
                  <a:ea typeface="Roboto Light" panose="02000000000000000000" pitchFamily="2" charset="0"/>
                </a:rPr>
                <a:t>Creates the report from the validated information.</a:t>
              </a:r>
              <a:endParaRPr lang="en-US" sz="1400" dirty="0"/>
            </a:p>
          </p:txBody>
        </p:sp>
      </p:grpSp>
    </p:spTree>
    <p:extLst>
      <p:ext uri="{BB962C8B-B14F-4D97-AF65-F5344CB8AC3E}">
        <p14:creationId xmlns:p14="http://schemas.microsoft.com/office/powerpoint/2010/main" val="3268402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69ACB9-57DC-F1C9-EF6B-12F7E1C7400C}"/>
            </a:ext>
          </a:extLst>
        </p:cNvPr>
        <p:cNvGrpSpPr/>
        <p:nvPr/>
      </p:nvGrpSpPr>
      <p:grpSpPr>
        <a:xfrm>
          <a:off x="0" y="0"/>
          <a:ext cx="0" cy="0"/>
          <a:chOff x="0" y="0"/>
          <a:chExt cx="0" cy="0"/>
        </a:xfrm>
      </p:grpSpPr>
      <p:pic>
        <p:nvPicPr>
          <p:cNvPr id="5" name="Picture 4">
            <a:hlinkClick r:id="rId3"/>
            <a:extLst>
              <a:ext uri="{FF2B5EF4-FFF2-40B4-BE49-F238E27FC236}">
                <a16:creationId xmlns:a16="http://schemas.microsoft.com/office/drawing/2014/main" id="{D49798A8-059A-4674-CA62-20B47B101C87}"/>
              </a:ext>
            </a:extLst>
          </p:cNvPr>
          <p:cNvPicPr>
            <a:picLocks noChangeAspect="1"/>
          </p:cNvPicPr>
          <p:nvPr/>
        </p:nvPicPr>
        <p:blipFill>
          <a:blip r:embed="rId4"/>
          <a:stretch>
            <a:fillRect/>
          </a:stretch>
        </p:blipFill>
        <p:spPr>
          <a:xfrm>
            <a:off x="224750" y="167400"/>
            <a:ext cx="3169527" cy="529286"/>
          </a:xfrm>
          <a:prstGeom prst="rect">
            <a:avLst/>
          </a:prstGeom>
        </p:spPr>
      </p:pic>
      <p:sp>
        <p:nvSpPr>
          <p:cNvPr id="17" name="TextBox 16">
            <a:extLst>
              <a:ext uri="{FF2B5EF4-FFF2-40B4-BE49-F238E27FC236}">
                <a16:creationId xmlns:a16="http://schemas.microsoft.com/office/drawing/2014/main" id="{9A39C819-EEBD-8812-8457-6AC33060FFC3}"/>
              </a:ext>
            </a:extLst>
          </p:cNvPr>
          <p:cNvSpPr txBox="1"/>
          <p:nvPr/>
        </p:nvSpPr>
        <p:spPr>
          <a:xfrm>
            <a:off x="224749" y="958334"/>
            <a:ext cx="6818307" cy="3046988"/>
          </a:xfrm>
          <a:prstGeom prst="rect">
            <a:avLst/>
          </a:prstGeom>
          <a:noFill/>
        </p:spPr>
        <p:txBody>
          <a:bodyPr wrap="square">
            <a:spAutoFit/>
          </a:bodyPr>
          <a:lstStyle/>
          <a:p>
            <a:r>
              <a:rPr lang="en-US" sz="2400" dirty="0">
                <a:latin typeface="IBM Plex Sans Light" panose="020B0503050203000203" pitchFamily="34" charset="0"/>
              </a:rPr>
              <a:t>Industry standard LLM engineering platform.</a:t>
            </a:r>
          </a:p>
          <a:p>
            <a:endParaRPr lang="en-US" sz="2400" dirty="0">
              <a:latin typeface="IBM Plex Sans Light" panose="020B0503050203000203" pitchFamily="34" charset="0"/>
            </a:endParaRPr>
          </a:p>
          <a:p>
            <a:pPr marL="285750" indent="-285750">
              <a:buFont typeface="Arial" panose="020B0604020202020204" pitchFamily="34" charset="0"/>
              <a:buChar char="•"/>
            </a:pPr>
            <a:r>
              <a:rPr lang="en-US" sz="2400" dirty="0">
                <a:latin typeface="IBM Plex Sans Light" panose="020B0503050203000203" pitchFamily="34" charset="0"/>
              </a:rPr>
              <a:t>Traces</a:t>
            </a:r>
          </a:p>
          <a:p>
            <a:pPr marL="285750" indent="-285750">
              <a:buFont typeface="Arial" panose="020B0604020202020204" pitchFamily="34" charset="0"/>
              <a:buChar char="•"/>
            </a:pPr>
            <a:r>
              <a:rPr lang="en-US" sz="2400" dirty="0">
                <a:latin typeface="IBM Plex Sans Light" panose="020B0503050203000203" pitchFamily="34" charset="0"/>
              </a:rPr>
              <a:t>Evals</a:t>
            </a:r>
          </a:p>
          <a:p>
            <a:pPr marL="285750" indent="-285750">
              <a:buFont typeface="Arial" panose="020B0604020202020204" pitchFamily="34" charset="0"/>
              <a:buChar char="•"/>
            </a:pPr>
            <a:r>
              <a:rPr lang="en-US" sz="2400" dirty="0">
                <a:latin typeface="IBM Plex Sans Light" panose="020B0503050203000203" pitchFamily="34" charset="0"/>
              </a:rPr>
              <a:t>Prompt management</a:t>
            </a:r>
          </a:p>
          <a:p>
            <a:pPr marL="285750" indent="-285750">
              <a:buFont typeface="Arial" panose="020B0604020202020204" pitchFamily="34" charset="0"/>
              <a:buChar char="•"/>
            </a:pPr>
            <a:r>
              <a:rPr lang="en-US" sz="2400" dirty="0">
                <a:latin typeface="IBM Plex Sans Light" panose="020B0503050203000203" pitchFamily="34" charset="0"/>
              </a:rPr>
              <a:t>Model costs</a:t>
            </a:r>
          </a:p>
          <a:p>
            <a:pPr marL="285750" indent="-285750">
              <a:buFont typeface="Arial" panose="020B0604020202020204" pitchFamily="34" charset="0"/>
              <a:buChar char="•"/>
            </a:pPr>
            <a:r>
              <a:rPr lang="en-US" sz="2400" dirty="0">
                <a:latin typeface="IBM Plex Sans Light" panose="020B0503050203000203" pitchFamily="34" charset="0"/>
              </a:rPr>
              <a:t>Metrics (Quality / Safety)</a:t>
            </a:r>
          </a:p>
          <a:p>
            <a:pPr marL="285750" indent="-285750">
              <a:buFont typeface="Arial" panose="020B0604020202020204" pitchFamily="34" charset="0"/>
              <a:buChar char="•"/>
            </a:pPr>
            <a:r>
              <a:rPr lang="en-US" sz="2400" dirty="0">
                <a:latin typeface="IBM Plex Sans Light" panose="020B0503050203000203" pitchFamily="34" charset="0"/>
              </a:rPr>
              <a:t>Debug and improve your LLM application.</a:t>
            </a:r>
            <a:endParaRPr lang="en-US" sz="2400" dirty="0"/>
          </a:p>
        </p:txBody>
      </p:sp>
      <p:pic>
        <p:nvPicPr>
          <p:cNvPr id="2" name="Picture 1">
            <a:extLst>
              <a:ext uri="{FF2B5EF4-FFF2-40B4-BE49-F238E27FC236}">
                <a16:creationId xmlns:a16="http://schemas.microsoft.com/office/drawing/2014/main" id="{8452DE49-F772-03F2-692C-DAE5ADAF0BB2}"/>
              </a:ext>
            </a:extLst>
          </p:cNvPr>
          <p:cNvPicPr>
            <a:picLocks noChangeAspect="1"/>
          </p:cNvPicPr>
          <p:nvPr/>
        </p:nvPicPr>
        <p:blipFill>
          <a:blip r:embed="rId5"/>
          <a:stretch>
            <a:fillRect/>
          </a:stretch>
        </p:blipFill>
        <p:spPr>
          <a:xfrm>
            <a:off x="7128211" y="167400"/>
            <a:ext cx="4697525" cy="6400800"/>
          </a:xfrm>
          <a:prstGeom prst="rect">
            <a:avLst/>
          </a:prstGeom>
        </p:spPr>
      </p:pic>
    </p:spTree>
    <p:extLst>
      <p:ext uri="{BB962C8B-B14F-4D97-AF65-F5344CB8AC3E}">
        <p14:creationId xmlns:p14="http://schemas.microsoft.com/office/powerpoint/2010/main" val="35680317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48FAE7-A319-D351-3A22-D973010E31D0}"/>
            </a:ext>
          </a:extLst>
        </p:cNvPr>
        <p:cNvGrpSpPr/>
        <p:nvPr/>
      </p:nvGrpSpPr>
      <p:grpSpPr>
        <a:xfrm>
          <a:off x="0" y="0"/>
          <a:ext cx="0" cy="0"/>
          <a:chOff x="0" y="0"/>
          <a:chExt cx="0" cy="0"/>
        </a:xfrm>
      </p:grpSpPr>
      <p:pic>
        <p:nvPicPr>
          <p:cNvPr id="4" name="Picture 3" descr="A group of people giving each other a high five&#10;&#10;AI-generated content may be incorrect.">
            <a:extLst>
              <a:ext uri="{FF2B5EF4-FFF2-40B4-BE49-F238E27FC236}">
                <a16:creationId xmlns:a16="http://schemas.microsoft.com/office/drawing/2014/main" id="{0B3DDA81-E2A2-3AB6-A9BE-C8A5799DF920}"/>
              </a:ext>
            </a:extLst>
          </p:cNvPr>
          <p:cNvPicPr>
            <a:picLocks noChangeAspect="1"/>
          </p:cNvPicPr>
          <p:nvPr/>
        </p:nvPicPr>
        <p:blipFill>
          <a:blip r:embed="rId3"/>
          <a:stretch>
            <a:fillRect/>
          </a:stretch>
        </p:blipFill>
        <p:spPr>
          <a:xfrm>
            <a:off x="2157535" y="185056"/>
            <a:ext cx="7876930" cy="5442857"/>
          </a:xfrm>
          <a:prstGeom prst="rect">
            <a:avLst/>
          </a:prstGeom>
        </p:spPr>
      </p:pic>
      <p:sp>
        <p:nvSpPr>
          <p:cNvPr id="7" name="TextBox 6">
            <a:extLst>
              <a:ext uri="{FF2B5EF4-FFF2-40B4-BE49-F238E27FC236}">
                <a16:creationId xmlns:a16="http://schemas.microsoft.com/office/drawing/2014/main" id="{06727D3D-F0BE-E2FF-3AFC-24A5360349B7}"/>
              </a:ext>
            </a:extLst>
          </p:cNvPr>
          <p:cNvSpPr txBox="1"/>
          <p:nvPr/>
        </p:nvSpPr>
        <p:spPr>
          <a:xfrm>
            <a:off x="3684814" y="5791199"/>
            <a:ext cx="4822371" cy="646331"/>
          </a:xfrm>
          <a:prstGeom prst="rect">
            <a:avLst/>
          </a:prstGeom>
          <a:noFill/>
        </p:spPr>
        <p:txBody>
          <a:bodyPr wrap="square">
            <a:spAutoFit/>
          </a:bodyPr>
          <a:lstStyle/>
          <a:p>
            <a:pPr algn="ctr"/>
            <a:r>
              <a:rPr lang="en-US" sz="3600" dirty="0">
                <a:latin typeface="IBM Plex Sans Light" panose="020B0503050203000203" pitchFamily="34" charset="0"/>
              </a:rPr>
              <a:t>Questions?</a:t>
            </a:r>
            <a:endParaRPr lang="en-US" sz="3600" dirty="0"/>
          </a:p>
        </p:txBody>
      </p:sp>
    </p:spTree>
    <p:extLst>
      <p:ext uri="{BB962C8B-B14F-4D97-AF65-F5344CB8AC3E}">
        <p14:creationId xmlns:p14="http://schemas.microsoft.com/office/powerpoint/2010/main" val="415760892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264</TotalTime>
  <Words>967</Words>
  <Application>Microsoft Macintosh PowerPoint</Application>
  <PresentationFormat>Widescreen</PresentationFormat>
  <Paragraphs>121</Paragraphs>
  <Slides>8</Slides>
  <Notes>8</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8</vt:i4>
      </vt:variant>
    </vt:vector>
  </HeadingPairs>
  <TitlesOfParts>
    <vt:vector size="18" baseType="lpstr">
      <vt:lpstr>-webkit-standard</vt:lpstr>
      <vt:lpstr>Aptos</vt:lpstr>
      <vt:lpstr>Aptos Display</vt:lpstr>
      <vt:lpstr>Arial</vt:lpstr>
      <vt:lpstr>IBM Plex Sans</vt:lpstr>
      <vt:lpstr>IBM Plex Sans Light</vt:lpstr>
      <vt:lpstr>JetBrains Mono</vt:lpstr>
      <vt:lpstr>Roboto Flex</vt:lpstr>
      <vt:lpstr>Roboto Light</vt:lpstr>
      <vt:lpstr>Office Theme</vt:lpstr>
      <vt:lpstr>Health Assistant Lead</vt:lpstr>
      <vt:lpstr>Demo</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Simon O'Doherty</dc:creator>
  <cp:lastModifiedBy>Simon O'Doherty</cp:lastModifiedBy>
  <cp:revision>71</cp:revision>
  <dcterms:created xsi:type="dcterms:W3CDTF">2025-05-12T06:09:24Z</dcterms:created>
  <dcterms:modified xsi:type="dcterms:W3CDTF">2025-05-12T16:45:11Z</dcterms:modified>
</cp:coreProperties>
</file>